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7" r:id="rId2"/>
    <p:sldId id="258" r:id="rId3"/>
    <p:sldId id="259" r:id="rId4"/>
    <p:sldId id="260" r:id="rId5"/>
    <p:sldId id="261" r:id="rId6"/>
    <p:sldId id="262" r:id="rId7"/>
    <p:sldId id="263" r:id="rId8"/>
    <p:sldId id="264" r:id="rId9"/>
    <p:sldId id="265" r:id="rId10"/>
    <p:sldId id="266" r:id="rId11"/>
    <p:sldId id="269" r:id="rId12"/>
    <p:sldId id="270" r:id="rId13"/>
    <p:sldId id="271" r:id="rId14"/>
    <p:sldId id="272" r:id="rId15"/>
    <p:sldId id="267" r:id="rId16"/>
    <p:sldId id="26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horzBarState="maximized">
    <p:restoredLeft sz="19966" autoAdjust="0"/>
    <p:restoredTop sz="94660"/>
  </p:normalViewPr>
  <p:slideViewPr>
    <p:cSldViewPr snapToGrid="0">
      <p:cViewPr varScale="1">
        <p:scale>
          <a:sx n="155" d="100"/>
          <a:sy n="155" d="100"/>
        </p:scale>
        <p:origin x="162" y="330"/>
      </p:cViewPr>
      <p:guideLst/>
    </p:cSldViewPr>
  </p:slideViewPr>
  <p:notesTextViewPr>
    <p:cViewPr>
      <p:scale>
        <a:sx n="1" d="1"/>
        <a:sy n="1" d="1"/>
      </p:scale>
      <p:origin x="0" y="0"/>
    </p:cViewPr>
  </p:notesTextViewPr>
  <p:notesViewPr>
    <p:cSldViewPr snapToGrid="0">
      <p:cViewPr varScale="1">
        <p:scale>
          <a:sx n="75" d="100"/>
          <a:sy n="75" d="100"/>
        </p:scale>
        <p:origin x="3918" y="5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8009F0-2F87-4E26-B85A-FF600D115383}" type="doc">
      <dgm:prSet loTypeId="urn:microsoft.com/office/officeart/2016/7/layout/VerticalHollowActionList" loCatId="List" qsTypeId="urn:microsoft.com/office/officeart/2005/8/quickstyle/simple1" qsCatId="simple" csTypeId="urn:microsoft.com/office/officeart/2005/8/colors/accent1_2" csCatId="accent1" phldr="1"/>
      <dgm:spPr/>
      <dgm:t>
        <a:bodyPr/>
        <a:lstStyle/>
        <a:p>
          <a:endParaRPr lang="en-US"/>
        </a:p>
      </dgm:t>
    </dgm:pt>
    <dgm:pt modelId="{D8E43295-83DB-443A-889F-1F54A6D40AB0}">
      <dgm:prSet/>
      <dgm:spPr/>
      <dgm:t>
        <a:bodyPr/>
        <a:lstStyle/>
        <a:p>
          <a:r>
            <a:rPr lang="en-US"/>
            <a:t>Don’t touch</a:t>
          </a:r>
        </a:p>
      </dgm:t>
    </dgm:pt>
    <dgm:pt modelId="{3AD3482F-8225-40E0-9060-A08194F09E85}" type="parTrans" cxnId="{15BA4499-FA19-4D00-A1E8-61F461021C5A}">
      <dgm:prSet/>
      <dgm:spPr/>
      <dgm:t>
        <a:bodyPr/>
        <a:lstStyle/>
        <a:p>
          <a:endParaRPr lang="en-US"/>
        </a:p>
      </dgm:t>
    </dgm:pt>
    <dgm:pt modelId="{27F38A68-E691-4E41-8A78-AEEE30EF3B97}" type="sibTrans" cxnId="{15BA4499-FA19-4D00-A1E8-61F461021C5A}">
      <dgm:prSet/>
      <dgm:spPr/>
      <dgm:t>
        <a:bodyPr/>
        <a:lstStyle/>
        <a:p>
          <a:endParaRPr lang="en-US"/>
        </a:p>
      </dgm:t>
    </dgm:pt>
    <dgm:pt modelId="{D8F0EF14-5D6B-4C6D-8681-A5A9FA1EBA3D}">
      <dgm:prSet/>
      <dgm:spPr>
        <a:solidFill>
          <a:schemeClr val="tx1"/>
        </a:solidFill>
      </dgm:spPr>
      <dgm:t>
        <a:bodyPr/>
        <a:lstStyle/>
        <a:p>
          <a:r>
            <a:rPr lang="en-US"/>
            <a:t>Don’t touch it!</a:t>
          </a:r>
        </a:p>
      </dgm:t>
    </dgm:pt>
    <dgm:pt modelId="{CCA9C812-F886-41AA-9B95-E91EC51AF003}" type="parTrans" cxnId="{FC789420-3915-435F-90DF-B9D153431878}">
      <dgm:prSet/>
      <dgm:spPr/>
      <dgm:t>
        <a:bodyPr/>
        <a:lstStyle/>
        <a:p>
          <a:endParaRPr lang="en-US"/>
        </a:p>
      </dgm:t>
    </dgm:pt>
    <dgm:pt modelId="{E777D478-F714-4396-A638-63712973DBD5}" type="sibTrans" cxnId="{FC789420-3915-435F-90DF-B9D153431878}">
      <dgm:prSet/>
      <dgm:spPr/>
      <dgm:t>
        <a:bodyPr/>
        <a:lstStyle/>
        <a:p>
          <a:endParaRPr lang="en-US"/>
        </a:p>
      </dgm:t>
    </dgm:pt>
    <dgm:pt modelId="{1B9A1DEB-6855-4B8C-BD7F-793928E92757}">
      <dgm:prSet/>
      <dgm:spPr/>
      <dgm:t>
        <a:bodyPr/>
        <a:lstStyle/>
        <a:p>
          <a:r>
            <a:rPr lang="en-US"/>
            <a:t>Mark</a:t>
          </a:r>
        </a:p>
      </dgm:t>
    </dgm:pt>
    <dgm:pt modelId="{74D0A5BD-1685-4306-82F2-84789045CB6A}" type="parTrans" cxnId="{BEDD5778-9381-4708-BE6D-9C982FF71B5E}">
      <dgm:prSet/>
      <dgm:spPr/>
      <dgm:t>
        <a:bodyPr/>
        <a:lstStyle/>
        <a:p>
          <a:endParaRPr lang="en-US"/>
        </a:p>
      </dgm:t>
    </dgm:pt>
    <dgm:pt modelId="{1A381D2E-B0B3-4823-8643-8C8039E08E56}" type="sibTrans" cxnId="{BEDD5778-9381-4708-BE6D-9C982FF71B5E}">
      <dgm:prSet/>
      <dgm:spPr/>
      <dgm:t>
        <a:bodyPr/>
        <a:lstStyle/>
        <a:p>
          <a:endParaRPr lang="en-US"/>
        </a:p>
      </dgm:t>
    </dgm:pt>
    <dgm:pt modelId="{E6B3A325-4E35-415C-862B-85ECD04C27AA}">
      <dgm:prSet/>
      <dgm:spPr>
        <a:solidFill>
          <a:schemeClr val="tx1"/>
        </a:solidFill>
      </dgm:spPr>
      <dgm:t>
        <a:bodyPr/>
        <a:lstStyle/>
        <a:p>
          <a:r>
            <a:rPr lang="en-US" dirty="0"/>
            <a:t>Mark the location</a:t>
          </a:r>
        </a:p>
      </dgm:t>
    </dgm:pt>
    <dgm:pt modelId="{6B6AC931-1DBA-478C-9F43-A29D40D1556A}" type="parTrans" cxnId="{ECCDB258-79F0-4418-9C55-A02C57393F08}">
      <dgm:prSet/>
      <dgm:spPr/>
      <dgm:t>
        <a:bodyPr/>
        <a:lstStyle/>
        <a:p>
          <a:endParaRPr lang="en-US"/>
        </a:p>
      </dgm:t>
    </dgm:pt>
    <dgm:pt modelId="{342E457D-445E-4066-B593-506F4A4958F5}" type="sibTrans" cxnId="{ECCDB258-79F0-4418-9C55-A02C57393F08}">
      <dgm:prSet/>
      <dgm:spPr/>
      <dgm:t>
        <a:bodyPr/>
        <a:lstStyle/>
        <a:p>
          <a:endParaRPr lang="en-US"/>
        </a:p>
      </dgm:t>
    </dgm:pt>
    <dgm:pt modelId="{9616EFC8-6883-4D83-89E2-79FAB2A93A61}">
      <dgm:prSet/>
      <dgm:spPr/>
      <dgm:t>
        <a:bodyPr/>
        <a:lstStyle/>
        <a:p>
          <a:r>
            <a:rPr lang="en-US"/>
            <a:t>Report</a:t>
          </a:r>
        </a:p>
      </dgm:t>
    </dgm:pt>
    <dgm:pt modelId="{E301971A-E016-4D02-A54F-7C39CC7E0DE2}" type="parTrans" cxnId="{3E924C8B-09B4-4075-B9B8-FDC02737AD81}">
      <dgm:prSet/>
      <dgm:spPr/>
      <dgm:t>
        <a:bodyPr/>
        <a:lstStyle/>
        <a:p>
          <a:endParaRPr lang="en-US"/>
        </a:p>
      </dgm:t>
    </dgm:pt>
    <dgm:pt modelId="{AACF8A77-E4D3-4851-9840-2EF148217BA1}" type="sibTrans" cxnId="{3E924C8B-09B4-4075-B9B8-FDC02737AD81}">
      <dgm:prSet/>
      <dgm:spPr/>
      <dgm:t>
        <a:bodyPr/>
        <a:lstStyle/>
        <a:p>
          <a:endParaRPr lang="en-US"/>
        </a:p>
      </dgm:t>
    </dgm:pt>
    <dgm:pt modelId="{129923C4-C90E-4C5B-A222-EB432C7605AF}">
      <dgm:prSet/>
      <dgm:spPr>
        <a:solidFill>
          <a:schemeClr val="tx1"/>
        </a:solidFill>
      </dgm:spPr>
      <dgm:t>
        <a:bodyPr/>
        <a:lstStyle/>
        <a:p>
          <a:r>
            <a:rPr lang="en-US" dirty="0"/>
            <a:t>Report it to the police by calling 000.</a:t>
          </a:r>
        </a:p>
      </dgm:t>
    </dgm:pt>
    <dgm:pt modelId="{603EFBC7-BECC-4043-A3CA-792F60756BDF}" type="parTrans" cxnId="{D540F1AB-9580-40C4-B1A4-E942B0C0BE4D}">
      <dgm:prSet/>
      <dgm:spPr/>
      <dgm:t>
        <a:bodyPr/>
        <a:lstStyle/>
        <a:p>
          <a:endParaRPr lang="en-US"/>
        </a:p>
      </dgm:t>
    </dgm:pt>
    <dgm:pt modelId="{BD30D3AA-2D7D-484B-BE2C-BC80F4F42045}" type="sibTrans" cxnId="{D540F1AB-9580-40C4-B1A4-E942B0C0BE4D}">
      <dgm:prSet/>
      <dgm:spPr/>
      <dgm:t>
        <a:bodyPr/>
        <a:lstStyle/>
        <a:p>
          <a:endParaRPr lang="en-US"/>
        </a:p>
      </dgm:t>
    </dgm:pt>
    <dgm:pt modelId="{1BCD70BB-2906-4440-8C58-056ECB89F5CD}" type="pres">
      <dgm:prSet presAssocID="{1D8009F0-2F87-4E26-B85A-FF600D115383}" presName="Name0" presStyleCnt="0">
        <dgm:presLayoutVars>
          <dgm:dir/>
          <dgm:animLvl val="lvl"/>
          <dgm:resizeHandles val="exact"/>
        </dgm:presLayoutVars>
      </dgm:prSet>
      <dgm:spPr/>
      <dgm:t>
        <a:bodyPr/>
        <a:lstStyle/>
        <a:p>
          <a:endParaRPr lang="en-US"/>
        </a:p>
      </dgm:t>
    </dgm:pt>
    <dgm:pt modelId="{86B1F77B-5599-1245-9F15-740F3233BC8E}" type="pres">
      <dgm:prSet presAssocID="{D8E43295-83DB-443A-889F-1F54A6D40AB0}" presName="linNode" presStyleCnt="0"/>
      <dgm:spPr/>
    </dgm:pt>
    <dgm:pt modelId="{9388374F-4D99-E243-9D56-AC525FD03CF4}" type="pres">
      <dgm:prSet presAssocID="{D8E43295-83DB-443A-889F-1F54A6D40AB0}" presName="parentText" presStyleLbl="solidFgAcc1" presStyleIdx="0" presStyleCnt="3">
        <dgm:presLayoutVars>
          <dgm:chMax val="1"/>
          <dgm:bulletEnabled/>
        </dgm:presLayoutVars>
      </dgm:prSet>
      <dgm:spPr/>
      <dgm:t>
        <a:bodyPr/>
        <a:lstStyle/>
        <a:p>
          <a:endParaRPr lang="en-US"/>
        </a:p>
      </dgm:t>
    </dgm:pt>
    <dgm:pt modelId="{60FF9CA5-20B5-0045-A9AA-F9F342EEAC7D}" type="pres">
      <dgm:prSet presAssocID="{D8E43295-83DB-443A-889F-1F54A6D40AB0}" presName="descendantText" presStyleLbl="alignNode1" presStyleIdx="0" presStyleCnt="3">
        <dgm:presLayoutVars>
          <dgm:bulletEnabled/>
        </dgm:presLayoutVars>
      </dgm:prSet>
      <dgm:spPr/>
      <dgm:t>
        <a:bodyPr/>
        <a:lstStyle/>
        <a:p>
          <a:endParaRPr lang="en-US"/>
        </a:p>
      </dgm:t>
    </dgm:pt>
    <dgm:pt modelId="{000ECB21-C652-8F49-B6CC-1086F39B8D4A}" type="pres">
      <dgm:prSet presAssocID="{27F38A68-E691-4E41-8A78-AEEE30EF3B97}" presName="sp" presStyleCnt="0"/>
      <dgm:spPr/>
    </dgm:pt>
    <dgm:pt modelId="{24FFBE13-60BD-D64F-9AAA-01CC14E4BC23}" type="pres">
      <dgm:prSet presAssocID="{1B9A1DEB-6855-4B8C-BD7F-793928E92757}" presName="linNode" presStyleCnt="0"/>
      <dgm:spPr/>
    </dgm:pt>
    <dgm:pt modelId="{CAE015D4-EC6C-A243-9D6F-59473619651E}" type="pres">
      <dgm:prSet presAssocID="{1B9A1DEB-6855-4B8C-BD7F-793928E92757}" presName="parentText" presStyleLbl="solidFgAcc1" presStyleIdx="1" presStyleCnt="3">
        <dgm:presLayoutVars>
          <dgm:chMax val="1"/>
          <dgm:bulletEnabled/>
        </dgm:presLayoutVars>
      </dgm:prSet>
      <dgm:spPr/>
      <dgm:t>
        <a:bodyPr/>
        <a:lstStyle/>
        <a:p>
          <a:endParaRPr lang="en-US"/>
        </a:p>
      </dgm:t>
    </dgm:pt>
    <dgm:pt modelId="{E5476490-6960-1E4E-83B7-2D095CF0B9EC}" type="pres">
      <dgm:prSet presAssocID="{1B9A1DEB-6855-4B8C-BD7F-793928E92757}" presName="descendantText" presStyleLbl="alignNode1" presStyleIdx="1" presStyleCnt="3">
        <dgm:presLayoutVars>
          <dgm:bulletEnabled/>
        </dgm:presLayoutVars>
      </dgm:prSet>
      <dgm:spPr/>
      <dgm:t>
        <a:bodyPr/>
        <a:lstStyle/>
        <a:p>
          <a:endParaRPr lang="en-US"/>
        </a:p>
      </dgm:t>
    </dgm:pt>
    <dgm:pt modelId="{D6C9A65B-B580-B342-BF86-C749BA83CAE2}" type="pres">
      <dgm:prSet presAssocID="{1A381D2E-B0B3-4823-8643-8C8039E08E56}" presName="sp" presStyleCnt="0"/>
      <dgm:spPr/>
    </dgm:pt>
    <dgm:pt modelId="{A298E456-2DEE-8242-902C-09A408237FE0}" type="pres">
      <dgm:prSet presAssocID="{9616EFC8-6883-4D83-89E2-79FAB2A93A61}" presName="linNode" presStyleCnt="0"/>
      <dgm:spPr/>
    </dgm:pt>
    <dgm:pt modelId="{7DC950AC-F0F4-D54C-865C-15336B32B96E}" type="pres">
      <dgm:prSet presAssocID="{9616EFC8-6883-4D83-89E2-79FAB2A93A61}" presName="parentText" presStyleLbl="solidFgAcc1" presStyleIdx="2" presStyleCnt="3">
        <dgm:presLayoutVars>
          <dgm:chMax val="1"/>
          <dgm:bulletEnabled/>
        </dgm:presLayoutVars>
      </dgm:prSet>
      <dgm:spPr/>
      <dgm:t>
        <a:bodyPr/>
        <a:lstStyle/>
        <a:p>
          <a:endParaRPr lang="en-US"/>
        </a:p>
      </dgm:t>
    </dgm:pt>
    <dgm:pt modelId="{5A673115-2528-B94F-9349-0D48AC5162F3}" type="pres">
      <dgm:prSet presAssocID="{9616EFC8-6883-4D83-89E2-79FAB2A93A61}" presName="descendantText" presStyleLbl="alignNode1" presStyleIdx="2" presStyleCnt="3">
        <dgm:presLayoutVars>
          <dgm:bulletEnabled/>
        </dgm:presLayoutVars>
      </dgm:prSet>
      <dgm:spPr/>
      <dgm:t>
        <a:bodyPr/>
        <a:lstStyle/>
        <a:p>
          <a:endParaRPr lang="en-US"/>
        </a:p>
      </dgm:t>
    </dgm:pt>
  </dgm:ptLst>
  <dgm:cxnLst>
    <dgm:cxn modelId="{D540F1AB-9580-40C4-B1A4-E942B0C0BE4D}" srcId="{9616EFC8-6883-4D83-89E2-79FAB2A93A61}" destId="{129923C4-C90E-4C5B-A222-EB432C7605AF}" srcOrd="0" destOrd="0" parTransId="{603EFBC7-BECC-4043-A3CA-792F60756BDF}" sibTransId="{BD30D3AA-2D7D-484B-BE2C-BC80F4F42045}"/>
    <dgm:cxn modelId="{FC789420-3915-435F-90DF-B9D153431878}" srcId="{D8E43295-83DB-443A-889F-1F54A6D40AB0}" destId="{D8F0EF14-5D6B-4C6D-8681-A5A9FA1EBA3D}" srcOrd="0" destOrd="0" parTransId="{CCA9C812-F886-41AA-9B95-E91EC51AF003}" sibTransId="{E777D478-F714-4396-A638-63712973DBD5}"/>
    <dgm:cxn modelId="{F4319FC1-9A77-A44F-B7A5-D6C8F2A2C555}" type="presOf" srcId="{129923C4-C90E-4C5B-A222-EB432C7605AF}" destId="{5A673115-2528-B94F-9349-0D48AC5162F3}" srcOrd="0" destOrd="0" presId="urn:microsoft.com/office/officeart/2016/7/layout/VerticalHollowActionList"/>
    <dgm:cxn modelId="{FD1B93A5-7B92-EA43-BFE6-444D73F423CB}" type="presOf" srcId="{1D8009F0-2F87-4E26-B85A-FF600D115383}" destId="{1BCD70BB-2906-4440-8C58-056ECB89F5CD}" srcOrd="0" destOrd="0" presId="urn:microsoft.com/office/officeart/2016/7/layout/VerticalHollowActionList"/>
    <dgm:cxn modelId="{6010C912-4F3D-9C47-B018-24A923DDC980}" type="presOf" srcId="{9616EFC8-6883-4D83-89E2-79FAB2A93A61}" destId="{7DC950AC-F0F4-D54C-865C-15336B32B96E}" srcOrd="0" destOrd="0" presId="urn:microsoft.com/office/officeart/2016/7/layout/VerticalHollowActionList"/>
    <dgm:cxn modelId="{3E924C8B-09B4-4075-B9B8-FDC02737AD81}" srcId="{1D8009F0-2F87-4E26-B85A-FF600D115383}" destId="{9616EFC8-6883-4D83-89E2-79FAB2A93A61}" srcOrd="2" destOrd="0" parTransId="{E301971A-E016-4D02-A54F-7C39CC7E0DE2}" sibTransId="{AACF8A77-E4D3-4851-9840-2EF148217BA1}"/>
    <dgm:cxn modelId="{42C61A79-5E5B-7A4F-ACFD-B9CB6DCCFDA5}" type="presOf" srcId="{D8E43295-83DB-443A-889F-1F54A6D40AB0}" destId="{9388374F-4D99-E243-9D56-AC525FD03CF4}" srcOrd="0" destOrd="0" presId="urn:microsoft.com/office/officeart/2016/7/layout/VerticalHollowActionList"/>
    <dgm:cxn modelId="{62412FDD-16D5-214B-AAB7-25A23B34AB4C}" type="presOf" srcId="{E6B3A325-4E35-415C-862B-85ECD04C27AA}" destId="{E5476490-6960-1E4E-83B7-2D095CF0B9EC}" srcOrd="0" destOrd="0" presId="urn:microsoft.com/office/officeart/2016/7/layout/VerticalHollowActionList"/>
    <dgm:cxn modelId="{15BA4499-FA19-4D00-A1E8-61F461021C5A}" srcId="{1D8009F0-2F87-4E26-B85A-FF600D115383}" destId="{D8E43295-83DB-443A-889F-1F54A6D40AB0}" srcOrd="0" destOrd="0" parTransId="{3AD3482F-8225-40E0-9060-A08194F09E85}" sibTransId="{27F38A68-E691-4E41-8A78-AEEE30EF3B97}"/>
    <dgm:cxn modelId="{A0B0FF89-E258-A949-A481-7C396A542C9A}" type="presOf" srcId="{1B9A1DEB-6855-4B8C-BD7F-793928E92757}" destId="{CAE015D4-EC6C-A243-9D6F-59473619651E}" srcOrd="0" destOrd="0" presId="urn:microsoft.com/office/officeart/2016/7/layout/VerticalHollowActionList"/>
    <dgm:cxn modelId="{ECCDB258-79F0-4418-9C55-A02C57393F08}" srcId="{1B9A1DEB-6855-4B8C-BD7F-793928E92757}" destId="{E6B3A325-4E35-415C-862B-85ECD04C27AA}" srcOrd="0" destOrd="0" parTransId="{6B6AC931-1DBA-478C-9F43-A29D40D1556A}" sibTransId="{342E457D-445E-4066-B593-506F4A4958F5}"/>
    <dgm:cxn modelId="{BEDD5778-9381-4708-BE6D-9C982FF71B5E}" srcId="{1D8009F0-2F87-4E26-B85A-FF600D115383}" destId="{1B9A1DEB-6855-4B8C-BD7F-793928E92757}" srcOrd="1" destOrd="0" parTransId="{74D0A5BD-1685-4306-82F2-84789045CB6A}" sibTransId="{1A381D2E-B0B3-4823-8643-8C8039E08E56}"/>
    <dgm:cxn modelId="{E3175BE4-117A-4B42-ABC9-5BD6998F7E4F}" type="presOf" srcId="{D8F0EF14-5D6B-4C6D-8681-A5A9FA1EBA3D}" destId="{60FF9CA5-20B5-0045-A9AA-F9F342EEAC7D}" srcOrd="0" destOrd="0" presId="urn:microsoft.com/office/officeart/2016/7/layout/VerticalHollowActionList"/>
    <dgm:cxn modelId="{B619E8E0-21BB-9A41-A5EA-9A0391D7F5F1}" type="presParOf" srcId="{1BCD70BB-2906-4440-8C58-056ECB89F5CD}" destId="{86B1F77B-5599-1245-9F15-740F3233BC8E}" srcOrd="0" destOrd="0" presId="urn:microsoft.com/office/officeart/2016/7/layout/VerticalHollowActionList"/>
    <dgm:cxn modelId="{4250F09B-9526-DA4F-9ACC-65C7289B400C}" type="presParOf" srcId="{86B1F77B-5599-1245-9F15-740F3233BC8E}" destId="{9388374F-4D99-E243-9D56-AC525FD03CF4}" srcOrd="0" destOrd="0" presId="urn:microsoft.com/office/officeart/2016/7/layout/VerticalHollowActionList"/>
    <dgm:cxn modelId="{58A0FFE3-B3C2-4B4F-A10D-065D8E702E66}" type="presParOf" srcId="{86B1F77B-5599-1245-9F15-740F3233BC8E}" destId="{60FF9CA5-20B5-0045-A9AA-F9F342EEAC7D}" srcOrd="1" destOrd="0" presId="urn:microsoft.com/office/officeart/2016/7/layout/VerticalHollowActionList"/>
    <dgm:cxn modelId="{1772DA89-9E14-D846-8A51-5AA1B248AB4B}" type="presParOf" srcId="{1BCD70BB-2906-4440-8C58-056ECB89F5CD}" destId="{000ECB21-C652-8F49-B6CC-1086F39B8D4A}" srcOrd="1" destOrd="0" presId="urn:microsoft.com/office/officeart/2016/7/layout/VerticalHollowActionList"/>
    <dgm:cxn modelId="{2A2603D8-12C4-5642-ABDD-D88FF026D395}" type="presParOf" srcId="{1BCD70BB-2906-4440-8C58-056ECB89F5CD}" destId="{24FFBE13-60BD-D64F-9AAA-01CC14E4BC23}" srcOrd="2" destOrd="0" presId="urn:microsoft.com/office/officeart/2016/7/layout/VerticalHollowActionList"/>
    <dgm:cxn modelId="{4F1A63DB-65B5-B040-85DC-B73C60768045}" type="presParOf" srcId="{24FFBE13-60BD-D64F-9AAA-01CC14E4BC23}" destId="{CAE015D4-EC6C-A243-9D6F-59473619651E}" srcOrd="0" destOrd="0" presId="urn:microsoft.com/office/officeart/2016/7/layout/VerticalHollowActionList"/>
    <dgm:cxn modelId="{53F0F7A8-12E6-A246-B7BB-A374974DFC53}" type="presParOf" srcId="{24FFBE13-60BD-D64F-9AAA-01CC14E4BC23}" destId="{E5476490-6960-1E4E-83B7-2D095CF0B9EC}" srcOrd="1" destOrd="0" presId="urn:microsoft.com/office/officeart/2016/7/layout/VerticalHollowActionList"/>
    <dgm:cxn modelId="{90876689-389E-3A4F-B8BA-47A120A57B18}" type="presParOf" srcId="{1BCD70BB-2906-4440-8C58-056ECB89F5CD}" destId="{D6C9A65B-B580-B342-BF86-C749BA83CAE2}" srcOrd="3" destOrd="0" presId="urn:microsoft.com/office/officeart/2016/7/layout/VerticalHollowActionList"/>
    <dgm:cxn modelId="{F0C4D9C8-F2EE-9F43-9626-64972A99117D}" type="presParOf" srcId="{1BCD70BB-2906-4440-8C58-056ECB89F5CD}" destId="{A298E456-2DEE-8242-902C-09A408237FE0}" srcOrd="4" destOrd="0" presId="urn:microsoft.com/office/officeart/2016/7/layout/VerticalHollowActionList"/>
    <dgm:cxn modelId="{159E59C4-8A43-B748-8813-23489146B3AC}" type="presParOf" srcId="{A298E456-2DEE-8242-902C-09A408237FE0}" destId="{7DC950AC-F0F4-D54C-865C-15336B32B96E}" srcOrd="0" destOrd="0" presId="urn:microsoft.com/office/officeart/2016/7/layout/VerticalHollowActionList"/>
    <dgm:cxn modelId="{171C4354-3BAD-7949-8F00-304647ABD5CB}" type="presParOf" srcId="{A298E456-2DEE-8242-902C-09A408237FE0}" destId="{5A673115-2528-B94F-9349-0D48AC5162F3}" srcOrd="1" destOrd="0" presId="urn:microsoft.com/office/officeart/2016/7/layout/VerticalHollowAc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FF9CA5-20B5-0045-A9AA-F9F342EEAC7D}">
      <dsp:nvSpPr>
        <dsp:cNvPr id="0" name=""/>
        <dsp:cNvSpPr/>
      </dsp:nvSpPr>
      <dsp:spPr>
        <a:xfrm>
          <a:off x="1795054" y="899"/>
          <a:ext cx="7180216" cy="921540"/>
        </a:xfrm>
        <a:prstGeom prst="rect">
          <a:avLst/>
        </a:prstGeom>
        <a:solidFill>
          <a:schemeClr val="tx1"/>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316" tIns="234071" rIns="139316" bIns="234071" numCol="1" spcCol="1270" anchor="ctr" anchorCtr="0">
          <a:noAutofit/>
        </a:bodyPr>
        <a:lstStyle/>
        <a:p>
          <a:pPr lvl="0" algn="l" defTabSz="977900">
            <a:lnSpc>
              <a:spcPct val="90000"/>
            </a:lnSpc>
            <a:spcBef>
              <a:spcPct val="0"/>
            </a:spcBef>
            <a:spcAft>
              <a:spcPct val="35000"/>
            </a:spcAft>
          </a:pPr>
          <a:r>
            <a:rPr lang="en-US" sz="2200" kern="1200"/>
            <a:t>Don’t touch it!</a:t>
          </a:r>
        </a:p>
      </dsp:txBody>
      <dsp:txXfrm>
        <a:off x="1795054" y="899"/>
        <a:ext cx="7180216" cy="921540"/>
      </dsp:txXfrm>
    </dsp:sp>
    <dsp:sp modelId="{9388374F-4D99-E243-9D56-AC525FD03CF4}">
      <dsp:nvSpPr>
        <dsp:cNvPr id="0" name=""/>
        <dsp:cNvSpPr/>
      </dsp:nvSpPr>
      <dsp:spPr>
        <a:xfrm>
          <a:off x="0" y="899"/>
          <a:ext cx="1795054" cy="921540"/>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4988" tIns="91028" rIns="94988" bIns="91028" numCol="1" spcCol="1270" anchor="ctr" anchorCtr="0">
          <a:noAutofit/>
        </a:bodyPr>
        <a:lstStyle/>
        <a:p>
          <a:pPr lvl="0" algn="ctr" defTabSz="1155700">
            <a:lnSpc>
              <a:spcPct val="90000"/>
            </a:lnSpc>
            <a:spcBef>
              <a:spcPct val="0"/>
            </a:spcBef>
            <a:spcAft>
              <a:spcPct val="35000"/>
            </a:spcAft>
          </a:pPr>
          <a:r>
            <a:rPr lang="en-US" sz="2600" kern="1200"/>
            <a:t>Don’t touch</a:t>
          </a:r>
        </a:p>
      </dsp:txBody>
      <dsp:txXfrm>
        <a:off x="0" y="899"/>
        <a:ext cx="1795054" cy="921540"/>
      </dsp:txXfrm>
    </dsp:sp>
    <dsp:sp modelId="{E5476490-6960-1E4E-83B7-2D095CF0B9EC}">
      <dsp:nvSpPr>
        <dsp:cNvPr id="0" name=""/>
        <dsp:cNvSpPr/>
      </dsp:nvSpPr>
      <dsp:spPr>
        <a:xfrm>
          <a:off x="1795054" y="977731"/>
          <a:ext cx="7180216" cy="921540"/>
        </a:xfrm>
        <a:prstGeom prst="rect">
          <a:avLst/>
        </a:prstGeom>
        <a:solidFill>
          <a:schemeClr val="tx1"/>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316" tIns="234071" rIns="139316" bIns="234071" numCol="1" spcCol="1270" anchor="ctr" anchorCtr="0">
          <a:noAutofit/>
        </a:bodyPr>
        <a:lstStyle/>
        <a:p>
          <a:pPr lvl="0" algn="l" defTabSz="977900">
            <a:lnSpc>
              <a:spcPct val="90000"/>
            </a:lnSpc>
            <a:spcBef>
              <a:spcPct val="0"/>
            </a:spcBef>
            <a:spcAft>
              <a:spcPct val="35000"/>
            </a:spcAft>
          </a:pPr>
          <a:r>
            <a:rPr lang="en-US" sz="2200" kern="1200" dirty="0"/>
            <a:t>Mark the location</a:t>
          </a:r>
        </a:p>
      </dsp:txBody>
      <dsp:txXfrm>
        <a:off x="1795054" y="977731"/>
        <a:ext cx="7180216" cy="921540"/>
      </dsp:txXfrm>
    </dsp:sp>
    <dsp:sp modelId="{CAE015D4-EC6C-A243-9D6F-59473619651E}">
      <dsp:nvSpPr>
        <dsp:cNvPr id="0" name=""/>
        <dsp:cNvSpPr/>
      </dsp:nvSpPr>
      <dsp:spPr>
        <a:xfrm>
          <a:off x="0" y="977731"/>
          <a:ext cx="1795054" cy="921540"/>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4988" tIns="91028" rIns="94988" bIns="91028" numCol="1" spcCol="1270" anchor="ctr" anchorCtr="0">
          <a:noAutofit/>
        </a:bodyPr>
        <a:lstStyle/>
        <a:p>
          <a:pPr lvl="0" algn="ctr" defTabSz="1155700">
            <a:lnSpc>
              <a:spcPct val="90000"/>
            </a:lnSpc>
            <a:spcBef>
              <a:spcPct val="0"/>
            </a:spcBef>
            <a:spcAft>
              <a:spcPct val="35000"/>
            </a:spcAft>
          </a:pPr>
          <a:r>
            <a:rPr lang="en-US" sz="2600" kern="1200"/>
            <a:t>Mark</a:t>
          </a:r>
        </a:p>
      </dsp:txBody>
      <dsp:txXfrm>
        <a:off x="0" y="977731"/>
        <a:ext cx="1795054" cy="921540"/>
      </dsp:txXfrm>
    </dsp:sp>
    <dsp:sp modelId="{5A673115-2528-B94F-9349-0D48AC5162F3}">
      <dsp:nvSpPr>
        <dsp:cNvPr id="0" name=""/>
        <dsp:cNvSpPr/>
      </dsp:nvSpPr>
      <dsp:spPr>
        <a:xfrm>
          <a:off x="1795054" y="1954564"/>
          <a:ext cx="7180216" cy="921540"/>
        </a:xfrm>
        <a:prstGeom prst="rect">
          <a:avLst/>
        </a:prstGeom>
        <a:solidFill>
          <a:schemeClr val="tx1"/>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316" tIns="234071" rIns="139316" bIns="234071" numCol="1" spcCol="1270" anchor="ctr" anchorCtr="0">
          <a:noAutofit/>
        </a:bodyPr>
        <a:lstStyle/>
        <a:p>
          <a:pPr lvl="0" algn="l" defTabSz="977900">
            <a:lnSpc>
              <a:spcPct val="90000"/>
            </a:lnSpc>
            <a:spcBef>
              <a:spcPct val="0"/>
            </a:spcBef>
            <a:spcAft>
              <a:spcPct val="35000"/>
            </a:spcAft>
          </a:pPr>
          <a:r>
            <a:rPr lang="en-US" sz="2200" kern="1200" dirty="0"/>
            <a:t>Report it to the police by calling 000.</a:t>
          </a:r>
        </a:p>
      </dsp:txBody>
      <dsp:txXfrm>
        <a:off x="1795054" y="1954564"/>
        <a:ext cx="7180216" cy="921540"/>
      </dsp:txXfrm>
    </dsp:sp>
    <dsp:sp modelId="{7DC950AC-F0F4-D54C-865C-15336B32B96E}">
      <dsp:nvSpPr>
        <dsp:cNvPr id="0" name=""/>
        <dsp:cNvSpPr/>
      </dsp:nvSpPr>
      <dsp:spPr>
        <a:xfrm>
          <a:off x="0" y="1954564"/>
          <a:ext cx="1795054" cy="921540"/>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4988" tIns="91028" rIns="94988" bIns="91028" numCol="1" spcCol="1270" anchor="ctr" anchorCtr="0">
          <a:noAutofit/>
        </a:bodyPr>
        <a:lstStyle/>
        <a:p>
          <a:pPr lvl="0" algn="ctr" defTabSz="1155700">
            <a:lnSpc>
              <a:spcPct val="90000"/>
            </a:lnSpc>
            <a:spcBef>
              <a:spcPct val="0"/>
            </a:spcBef>
            <a:spcAft>
              <a:spcPct val="35000"/>
            </a:spcAft>
          </a:pPr>
          <a:r>
            <a:rPr lang="en-US" sz="2600" kern="1200"/>
            <a:t>Report</a:t>
          </a:r>
        </a:p>
      </dsp:txBody>
      <dsp:txXfrm>
        <a:off x="0" y="1954564"/>
        <a:ext cx="1795054" cy="921540"/>
      </dsp:txXfrm>
    </dsp:sp>
  </dsp:spTree>
</dsp:drawing>
</file>

<file path=ppt/diagrams/layout1.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B294E5-1B40-4B17-90C0-BFBC1C2092C8}" type="datetimeFigureOut">
              <a:rPr lang="en-AU" smtClean="0"/>
              <a:t>01/04/2022</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A696AD-C946-493C-BD8D-14EFDDBBB3BC}" type="slidenum">
              <a:rPr lang="en-AU" smtClean="0"/>
              <a:t>‹#›</a:t>
            </a:fld>
            <a:endParaRPr lang="en-AU"/>
          </a:p>
        </p:txBody>
      </p:sp>
    </p:spTree>
    <p:extLst>
      <p:ext uri="{BB962C8B-B14F-4D97-AF65-F5344CB8AC3E}">
        <p14:creationId xmlns:p14="http://schemas.microsoft.com/office/powerpoint/2010/main" val="24773227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defence.gov.au/uxo"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000" dirty="0">
                <a:latin typeface="Arial" panose="020B0604020202020204" pitchFamily="34" charset="0"/>
                <a:cs typeface="Arial" panose="020B0604020202020204" pitchFamily="34" charset="0"/>
              </a:rPr>
              <a:t>Australia’s Department of Defence has launched a national campaign which aims to inform and educate members of the public, including children, about what to do if they encounter Unexploded Ordnance (UXO) on public or private land.</a:t>
            </a:r>
          </a:p>
          <a:p>
            <a:endParaRPr lang="en-AU"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dirty="0">
                <a:latin typeface="Arial" panose="020B0604020202020204" pitchFamily="34" charset="0"/>
                <a:cs typeface="Arial" panose="020B0604020202020204" pitchFamily="34" charset="0"/>
              </a:rPr>
              <a:t>Teachers and parents have an important role to play in helping you keep safe. When it comes to UXO, it is likely that an adult will be nearby when you are playing outside, bushwalking or camping with your family, or on a school excursion. But sometimes you may be alone with friends.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dirty="0">
                <a:latin typeface="Arial" panose="020B0604020202020204" pitchFamily="34" charset="0"/>
                <a:cs typeface="Arial" panose="020B0604020202020204" pitchFamily="34" charset="0"/>
              </a:rPr>
              <a:t>You might have questions about an unusual object that you’ve seen?</a:t>
            </a:r>
          </a:p>
          <a:p>
            <a:endParaRPr lang="en-AU" sz="1000" dirty="0">
              <a:latin typeface="Arial" panose="020B0604020202020204" pitchFamily="34" charset="0"/>
              <a:cs typeface="Arial" panose="020B0604020202020204" pitchFamily="34" charset="0"/>
            </a:endParaRPr>
          </a:p>
          <a:p>
            <a:r>
              <a:rPr lang="en-AU" sz="1000" dirty="0">
                <a:latin typeface="Arial" panose="020B0604020202020204" pitchFamily="34" charset="0"/>
                <a:cs typeface="Arial" panose="020B0604020202020204" pitchFamily="34" charset="0"/>
              </a:rPr>
              <a:t>Today, we will take a few minutes to learn some really interesting information that will help keep us all safe:</a:t>
            </a:r>
          </a:p>
          <a:p>
            <a:endParaRPr lang="en-AU" sz="1000" dirty="0">
              <a:latin typeface="Arial" panose="020B0604020202020204" pitchFamily="34" charset="0"/>
              <a:cs typeface="Arial" panose="020B0604020202020204" pitchFamily="34" charset="0"/>
            </a:endParaRPr>
          </a:p>
          <a:p>
            <a:pPr marL="228600" indent="-228600">
              <a:buAutoNum type="arabicPeriod"/>
            </a:pPr>
            <a:r>
              <a:rPr lang="en-AU" sz="1000" dirty="0">
                <a:latin typeface="Arial" panose="020B0604020202020204" pitchFamily="34" charset="0"/>
                <a:cs typeface="Arial" panose="020B0604020202020204" pitchFamily="34" charset="0"/>
              </a:rPr>
              <a:t>What UXO is and how to identify it</a:t>
            </a:r>
          </a:p>
          <a:p>
            <a:pPr marL="228600" indent="-228600">
              <a:buAutoNum type="arabicPeriod"/>
            </a:pPr>
            <a:r>
              <a:rPr lang="en-AU" sz="1000" dirty="0">
                <a:latin typeface="Arial" panose="020B0604020202020204" pitchFamily="34" charset="0"/>
                <a:cs typeface="Arial" panose="020B0604020202020204" pitchFamily="34" charset="0"/>
              </a:rPr>
              <a:t>The history of UXO</a:t>
            </a:r>
          </a:p>
          <a:p>
            <a:pPr marL="228600" indent="-228600">
              <a:buAutoNum type="arabicPeriod"/>
            </a:pPr>
            <a:r>
              <a:rPr lang="en-AU" sz="1000" dirty="0">
                <a:latin typeface="Arial" panose="020B0604020202020204" pitchFamily="34" charset="0"/>
                <a:cs typeface="Arial" panose="020B0604020202020204" pitchFamily="34" charset="0"/>
              </a:rPr>
              <a:t>What we can do to avoid danger</a:t>
            </a:r>
          </a:p>
          <a:p>
            <a:endParaRPr lang="en-AU" sz="1000" dirty="0">
              <a:latin typeface="Arial" panose="020B0604020202020204" pitchFamily="34" charset="0"/>
              <a:cs typeface="Arial" panose="020B0604020202020204" pitchFamily="34" charset="0"/>
            </a:endParaRPr>
          </a:p>
          <a:p>
            <a:pPr>
              <a:spcBef>
                <a:spcPts val="1200"/>
              </a:spcBef>
              <a:spcAft>
                <a:spcPts val="1200"/>
              </a:spcAft>
            </a:pPr>
            <a:r>
              <a:rPr lang="en-AU" sz="1000" b="1" dirty="0">
                <a:effectLst/>
                <a:latin typeface="Arial" panose="020B0604020202020204" pitchFamily="34" charset="0"/>
                <a:ea typeface="MS Mincho" panose="02020609040205080304" pitchFamily="49" charset="-128"/>
                <a:cs typeface="Arial" panose="020B0604020202020204" pitchFamily="34" charset="0"/>
              </a:rPr>
              <a:t>Teacher notes - key messages throughout the presentation:</a:t>
            </a:r>
            <a:endParaRPr lang="en-AU" sz="1000" dirty="0">
              <a:effectLst/>
              <a:latin typeface="Arial" panose="020B0604020202020204" pitchFamily="34" charset="0"/>
              <a:ea typeface="MS Mincho" panose="02020609040205080304" pitchFamily="49" charset="-128"/>
              <a:cs typeface="Arial" panose="020B0604020202020204" pitchFamily="34" charset="0"/>
            </a:endParaRPr>
          </a:p>
          <a:p>
            <a:pPr marL="342900" lvl="0" indent="-342900">
              <a:spcBef>
                <a:spcPts val="600"/>
              </a:spcBef>
              <a:buFont typeface="Symbol" panose="05050102010706020507" pitchFamily="18" charset="2"/>
              <a:buChar char=""/>
            </a:pPr>
            <a:r>
              <a:rPr lang="en-AU" sz="1000" dirty="0">
                <a:effectLst/>
                <a:latin typeface="Arial" panose="020B0604020202020204" pitchFamily="34" charset="0"/>
                <a:ea typeface="Times New Roman" panose="02020603050405020304" pitchFamily="18" charset="0"/>
                <a:cs typeface="Arial" panose="020B0604020202020204" pitchFamily="34" charset="0"/>
              </a:rPr>
              <a:t>Don’t touch it, record the location and immediately report it to police.</a:t>
            </a:r>
          </a:p>
          <a:p>
            <a:pPr marL="342900" lvl="0" indent="-342900">
              <a:buFont typeface="Symbol" panose="05050102010706020507" pitchFamily="18" charset="2"/>
              <a:buChar char=""/>
            </a:pPr>
            <a:r>
              <a:rPr lang="en-AU" sz="1000" dirty="0">
                <a:effectLst/>
                <a:latin typeface="Arial" panose="020B0604020202020204" pitchFamily="34" charset="0"/>
                <a:ea typeface="Times New Roman" panose="02020603050405020304" pitchFamily="18" charset="0"/>
                <a:cs typeface="Arial" panose="020B0604020202020204" pitchFamily="34" charset="0"/>
              </a:rPr>
              <a:t>As long as you don’t touch or move the object, it will not hurt you.</a:t>
            </a:r>
          </a:p>
          <a:p>
            <a:pPr marL="342900" lvl="0" indent="-342900">
              <a:buFont typeface="Symbol" panose="05050102010706020507" pitchFamily="18" charset="2"/>
              <a:buChar char=""/>
            </a:pPr>
            <a:r>
              <a:rPr lang="en-AU" sz="1000" dirty="0">
                <a:effectLst/>
                <a:latin typeface="Arial" panose="020B0604020202020204" pitchFamily="34" charset="0"/>
                <a:ea typeface="Times New Roman" panose="02020603050405020304" pitchFamily="18" charset="0"/>
                <a:cs typeface="Arial" panose="020B0604020202020204" pitchFamily="34" charset="0"/>
              </a:rPr>
              <a:t>If we know where </a:t>
            </a:r>
            <a:r>
              <a:rPr lang="en-AU"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unexploded ammunition or weaponry is located</a:t>
            </a:r>
            <a:r>
              <a:rPr lang="en-AU" sz="1000" dirty="0">
                <a:effectLst/>
                <a:latin typeface="Arial" panose="020B0604020202020204" pitchFamily="34" charset="0"/>
                <a:ea typeface="Times New Roman" panose="02020603050405020304" pitchFamily="18" charset="0"/>
                <a:cs typeface="Arial" panose="020B0604020202020204" pitchFamily="34" charset="0"/>
              </a:rPr>
              <a:t>, we can safely remove or destroy them.</a:t>
            </a:r>
          </a:p>
          <a:p>
            <a:pPr marL="342900" lvl="0" indent="-342900">
              <a:buFont typeface="Symbol" panose="05050102010706020507" pitchFamily="18" charset="2"/>
              <a:buChar char=""/>
            </a:pPr>
            <a:r>
              <a:rPr lang="en-AU"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If you find any old bombs, projectiles or hand grenades, immediately inform the police.</a:t>
            </a:r>
            <a:endParaRPr lang="en-AU" sz="10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spcAft>
                <a:spcPts val="600"/>
              </a:spcAft>
              <a:buFont typeface="Symbol" panose="05050102010706020507" pitchFamily="18" charset="2"/>
              <a:buChar char=""/>
            </a:pPr>
            <a:r>
              <a:rPr lang="en-AU"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Military souvenirs and keepsakes can also be very dangerous UXO.</a:t>
            </a:r>
            <a:endParaRPr lang="en-AU" sz="1000" dirty="0">
              <a:effectLst/>
              <a:latin typeface="Arial" panose="020B0604020202020204" pitchFamily="34" charset="0"/>
              <a:ea typeface="Times New Roman" panose="02020603050405020304" pitchFamily="18" charset="0"/>
              <a:cs typeface="Arial" panose="020B0604020202020204" pitchFamily="34" charset="0"/>
            </a:endParaRPr>
          </a:p>
          <a:p>
            <a:endParaRPr lang="en-AU"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7658A21-A38F-461E-AC6B-014EF53061FA}" type="slidenum">
              <a:rPr lang="en-AU" smtClean="0"/>
              <a:t>1</a:t>
            </a:fld>
            <a:endParaRPr lang="en-AU"/>
          </a:p>
        </p:txBody>
      </p:sp>
    </p:spTree>
    <p:extLst>
      <p:ext uri="{BB962C8B-B14F-4D97-AF65-F5344CB8AC3E}">
        <p14:creationId xmlns:p14="http://schemas.microsoft.com/office/powerpoint/2010/main" val="2742371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dirty="0">
                <a:effectLst/>
                <a:latin typeface="Calibri" panose="020F0502020204030204" pitchFamily="34" charset="0"/>
                <a:ea typeface="MS Mincho" panose="02020609040205080304" pitchFamily="49" charset="-128"/>
                <a:cs typeface="Times New Roman" panose="02020603050405020304" pitchFamily="18" charset="0"/>
              </a:rPr>
              <a:t>UXO are extremely dangerous and sadly, can be found anywhere.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000" dirty="0">
              <a:effectLst/>
              <a:latin typeface="Calibri" panose="020F0502020204030204" pitchFamily="34" charset="0"/>
              <a:ea typeface="MS Mincho" panose="02020609040205080304" pitchFamily="49"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rgbClr val="000000"/>
                </a:solidFill>
                <a:effectLst/>
                <a:latin typeface="Poppins"/>
                <a:ea typeface="Poppins"/>
                <a:cs typeface="Poppins"/>
              </a:rPr>
              <a:t>Over the years, military training has taken place in many locations, not just in places where we currently have </a:t>
            </a:r>
            <a:r>
              <a:rPr lang="en-US" sz="1000" dirty="0" err="1">
                <a:solidFill>
                  <a:srgbClr val="000000"/>
                </a:solidFill>
                <a:effectLst/>
                <a:latin typeface="Poppins"/>
                <a:ea typeface="Poppins"/>
                <a:cs typeface="Poppins"/>
              </a:rPr>
              <a:t>Defence</a:t>
            </a:r>
            <a:r>
              <a:rPr lang="en-US" sz="1000" dirty="0">
                <a:solidFill>
                  <a:srgbClr val="000000"/>
                </a:solidFill>
                <a:effectLst/>
                <a:latin typeface="Poppins"/>
                <a:ea typeface="Poppins"/>
                <a:cs typeface="Poppins"/>
              </a:rPr>
              <a:t> bases or training areas.</a:t>
            </a:r>
            <a:endParaRPr lang="en-AU" sz="1000" dirty="0">
              <a:effectLst/>
              <a:latin typeface="Calibri" panose="020F0502020204030204" pitchFamily="34" charset="0"/>
              <a:ea typeface="MS Mincho" panose="02020609040205080304" pitchFamily="49"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000" dirty="0">
              <a:effectLst/>
              <a:latin typeface="Calibri" panose="020F0502020204030204" pitchFamily="34" charset="0"/>
              <a:ea typeface="MS Mincho" panose="02020609040205080304" pitchFamily="49"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dirty="0">
                <a:effectLst/>
                <a:latin typeface="Calibri" panose="020F0502020204030204" pitchFamily="34" charset="0"/>
                <a:ea typeface="MS Mincho" panose="02020609040205080304" pitchFamily="49" charset="-128"/>
                <a:cs typeface="Times New Roman" panose="02020603050405020304" pitchFamily="18" charset="0"/>
              </a:rPr>
              <a:t>Outside of current Defence Training Areas, UXO may be found on land that was previously used for military training purposes.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000" dirty="0">
              <a:effectLst/>
              <a:latin typeface="Calibri" panose="020F0502020204030204" pitchFamily="34" charset="0"/>
              <a:ea typeface="MS Mincho" panose="02020609040205080304" pitchFamily="49"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dirty="0">
                <a:effectLst/>
                <a:latin typeface="Calibri" panose="020F0502020204030204" pitchFamily="34" charset="0"/>
                <a:ea typeface="MS Mincho" panose="02020609040205080304" pitchFamily="49" charset="-128"/>
                <a:cs typeface="Times New Roman" panose="02020603050405020304" pitchFamily="18" charset="0"/>
              </a:rPr>
              <a:t>UXO can be found in most States and Territories and the Department of Defence has undertaken research to identify and define these locations.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000" dirty="0">
              <a:effectLst/>
              <a:latin typeface="Calibri" panose="020F0502020204030204" pitchFamily="34" charset="0"/>
              <a:ea typeface="MS Mincho" panose="02020609040205080304" pitchFamily="49"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dirty="0">
                <a:effectLst/>
                <a:latin typeface="Calibri" panose="020F0502020204030204" pitchFamily="34" charset="0"/>
                <a:ea typeface="MS Mincho" panose="02020609040205080304" pitchFamily="49" charset="-128"/>
                <a:cs typeface="Times New Roman" panose="02020603050405020304" pitchFamily="18" charset="0"/>
              </a:rPr>
              <a:t>Defence maintains an interactive map at </a:t>
            </a:r>
            <a:r>
              <a:rPr lang="en-AU" sz="1000" dirty="0" err="1">
                <a:effectLst/>
                <a:latin typeface="Calibri" panose="020F0502020204030204" pitchFamily="34" charset="0"/>
                <a:ea typeface="MS Mincho" panose="02020609040205080304" pitchFamily="49" charset="-128"/>
                <a:cs typeface="Times New Roman" panose="02020603050405020304" pitchFamily="18" charset="0"/>
              </a:rPr>
              <a:t>www.defence.gov.au</a:t>
            </a:r>
            <a:r>
              <a:rPr lang="en-AU" sz="1000" dirty="0">
                <a:effectLst/>
                <a:latin typeface="Calibri" panose="020F0502020204030204" pitchFamily="34" charset="0"/>
                <a:ea typeface="MS Mincho" panose="02020609040205080304" pitchFamily="49" charset="-128"/>
                <a:cs typeface="Times New Roman" panose="02020603050405020304" pitchFamily="18" charset="0"/>
              </a:rPr>
              <a:t>/UXO. Where is UXO</a:t>
            </a:r>
          </a:p>
          <a:p>
            <a:pPr>
              <a:spcAft>
                <a:spcPts val="600"/>
              </a:spcAft>
            </a:pPr>
            <a:endParaRPr lang="en-AU" sz="1800" dirty="0">
              <a:effectLst/>
              <a:latin typeface="Calibri" panose="020F0502020204030204" pitchFamily="34" charset="0"/>
              <a:ea typeface="MS Mincho" panose="02020609040205080304" pitchFamily="49"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7658A21-A38F-461E-AC6B-014EF53061FA}" type="slidenum">
              <a:rPr lang="en-AU" smtClean="0"/>
              <a:t>10</a:t>
            </a:fld>
            <a:endParaRPr lang="en-AU"/>
          </a:p>
        </p:txBody>
      </p:sp>
    </p:spTree>
    <p:extLst>
      <p:ext uri="{BB962C8B-B14F-4D97-AF65-F5344CB8AC3E}">
        <p14:creationId xmlns:p14="http://schemas.microsoft.com/office/powerpoint/2010/main" val="3199446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dirty="0">
                <a:effectLst/>
                <a:latin typeface="Calibri" panose="020F0502020204030204" pitchFamily="34" charset="0"/>
                <a:ea typeface="MS Mincho" panose="02020609040205080304" pitchFamily="49" charset="-128"/>
                <a:cs typeface="Times New Roman" panose="02020603050405020304" pitchFamily="18" charset="0"/>
              </a:rPr>
              <a:t>UXO can be found anywhere: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000" dirty="0">
              <a:effectLst/>
              <a:latin typeface="Calibri" panose="020F0502020204030204" pitchFamily="34" charset="0"/>
              <a:ea typeface="MS Mincho" panose="02020609040205080304" pitchFamily="49" charset="-128"/>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000" dirty="0">
                <a:effectLst/>
                <a:latin typeface="Calibri" panose="020F0502020204030204" pitchFamily="34" charset="0"/>
                <a:ea typeface="MS Mincho" panose="02020609040205080304" pitchFamily="49" charset="-128"/>
                <a:cs typeface="Times New Roman" panose="02020603050405020304" pitchFamily="18" charset="0"/>
              </a:rPr>
              <a:t>Bushwalking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000" dirty="0">
                <a:effectLst/>
                <a:latin typeface="Calibri" panose="020F0502020204030204" pitchFamily="34" charset="0"/>
                <a:ea typeface="MS Mincho" panose="02020609040205080304" pitchFamily="49" charset="-128"/>
                <a:cs typeface="Times New Roman" panose="02020603050405020304" pitchFamily="18" charset="0"/>
              </a:rPr>
              <a:t>Holidaying, camping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000" dirty="0">
                <a:effectLst/>
                <a:latin typeface="Calibri" panose="020F0502020204030204" pitchFamily="34" charset="0"/>
                <a:ea typeface="MS Mincho" panose="02020609040205080304" pitchFamily="49" charset="-128"/>
                <a:cs typeface="Times New Roman" panose="02020603050405020304" pitchFamily="18" charset="0"/>
              </a:rPr>
              <a:t>Off-road BMX biking trail riding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000" dirty="0">
                <a:effectLst/>
                <a:latin typeface="Calibri" panose="020F0502020204030204" pitchFamily="34" charset="0"/>
                <a:ea typeface="MS Mincho" panose="02020609040205080304" pitchFamily="49" charset="-128"/>
                <a:cs typeface="Times New Roman" panose="02020603050405020304" pitchFamily="18" charset="0"/>
              </a:rPr>
              <a:t>Farming, horse riding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000" dirty="0">
                <a:effectLst/>
                <a:latin typeface="Calibri" panose="020F0502020204030204" pitchFamily="34" charset="0"/>
                <a:ea typeface="MS Mincho" panose="02020609040205080304" pitchFamily="49" charset="-128"/>
                <a:cs typeface="Times New Roman" panose="02020603050405020304" pitchFamily="18" charset="0"/>
              </a:rPr>
              <a:t>At the beach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000" dirty="0">
                <a:effectLst/>
                <a:latin typeface="Calibri" panose="020F0502020204030204" pitchFamily="34" charset="0"/>
                <a:ea typeface="MS Mincho" panose="02020609040205080304" pitchFamily="49" charset="-128"/>
                <a:cs typeface="Times New Roman" panose="02020603050405020304" pitchFamily="18" charset="0"/>
              </a:rPr>
              <a:t>Underwater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000" dirty="0">
              <a:effectLst/>
              <a:latin typeface="Calibri" panose="020F0502020204030204" pitchFamily="34" charset="0"/>
              <a:ea typeface="MS Mincho" panose="02020609040205080304" pitchFamily="49"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dirty="0">
                <a:effectLst/>
                <a:latin typeface="Calibri" panose="020F0502020204030204" pitchFamily="34" charset="0"/>
                <a:ea typeface="MS Mincho" panose="02020609040205080304" pitchFamily="49" charset="-128"/>
                <a:cs typeface="Times New Roman" panose="02020603050405020304" pitchFamily="18" charset="0"/>
              </a:rPr>
              <a:t>Let’s always keep our eyes open, and stay away from unusual objects.</a:t>
            </a:r>
          </a:p>
          <a:p>
            <a:pPr>
              <a:spcAft>
                <a:spcPts val="600"/>
              </a:spcAft>
            </a:pPr>
            <a:endParaRPr lang="en-AU" sz="1800" dirty="0">
              <a:effectLst/>
              <a:latin typeface="Calibri" panose="020F0502020204030204" pitchFamily="34" charset="0"/>
              <a:ea typeface="MS Mincho" panose="02020609040205080304" pitchFamily="49"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7658A21-A38F-461E-AC6B-014EF53061FA}" type="slidenum">
              <a:rPr lang="en-AU" smtClean="0"/>
              <a:t>11</a:t>
            </a:fld>
            <a:endParaRPr lang="en-AU"/>
          </a:p>
        </p:txBody>
      </p:sp>
    </p:spTree>
    <p:extLst>
      <p:ext uri="{BB962C8B-B14F-4D97-AF65-F5344CB8AC3E}">
        <p14:creationId xmlns:p14="http://schemas.microsoft.com/office/powerpoint/2010/main" val="6145558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7658A21-A38F-461E-AC6B-014EF53061FA}" type="slidenum">
              <a:rPr lang="en-AU" smtClean="0"/>
              <a:t>12</a:t>
            </a:fld>
            <a:endParaRPr lang="en-AU"/>
          </a:p>
        </p:txBody>
      </p:sp>
    </p:spTree>
    <p:extLst>
      <p:ext uri="{BB962C8B-B14F-4D97-AF65-F5344CB8AC3E}">
        <p14:creationId xmlns:p14="http://schemas.microsoft.com/office/powerpoint/2010/main" val="26836501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AU" sz="1000" dirty="0">
                <a:effectLst/>
                <a:latin typeface="Calibri" panose="020F0502020204030204" pitchFamily="34" charset="0"/>
                <a:ea typeface="MS Mincho" panose="02020609040205080304" pitchFamily="49" charset="-128"/>
                <a:cs typeface="Times New Roman" panose="02020603050405020304" pitchFamily="18" charset="0"/>
              </a:rPr>
              <a:t>The Department of Defence is helping to inform and educate people about the risks associated with UXO, so that we don’t hurt ourselves or our loved ones.</a:t>
            </a:r>
          </a:p>
          <a:p>
            <a:pPr marL="0" marR="0" lvl="0" indent="0" algn="l" defTabSz="914400" rtl="0" eaLnBrk="1" fontAlgn="auto" latinLnBrk="0" hangingPunct="1">
              <a:lnSpc>
                <a:spcPct val="100000"/>
              </a:lnSpc>
              <a:spcBef>
                <a:spcPts val="0"/>
              </a:spcBef>
              <a:spcAft>
                <a:spcPts val="600"/>
              </a:spcAft>
              <a:buClrTx/>
              <a:buSzTx/>
              <a:buFontTx/>
              <a:buNone/>
              <a:tabLst/>
              <a:defRPr/>
            </a:pPr>
            <a:endParaRPr lang="en-AU" sz="1000" dirty="0">
              <a:effectLst/>
              <a:latin typeface="Calibri" panose="020F0502020204030204" pitchFamily="34" charset="0"/>
              <a:ea typeface="MS Mincho" panose="02020609040205080304" pitchFamily="49"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AU" sz="1000" dirty="0">
                <a:effectLst/>
                <a:latin typeface="Calibri" panose="020F0502020204030204" pitchFamily="34" charset="0"/>
                <a:ea typeface="MS Mincho" panose="02020609040205080304" pitchFamily="49" charset="-128"/>
                <a:cs typeface="Times New Roman" panose="02020603050405020304" pitchFamily="18" charset="0"/>
              </a:rPr>
              <a:t>Defence’s responsibility in relation to UXO is determined by the Federal Government. </a:t>
            </a:r>
          </a:p>
          <a:p>
            <a:pPr>
              <a:spcAft>
                <a:spcPts val="600"/>
              </a:spcAft>
            </a:pPr>
            <a:endParaRPr lang="en-AU" sz="1000" dirty="0">
              <a:effectLst/>
              <a:latin typeface="Calibri" panose="020F0502020204030204" pitchFamily="34" charset="0"/>
              <a:ea typeface="MS Mincho" panose="02020609040205080304" pitchFamily="49" charset="-128"/>
              <a:cs typeface="Times New Roman" panose="02020603050405020304" pitchFamily="18" charset="0"/>
            </a:endParaRPr>
          </a:p>
          <a:p>
            <a:pPr>
              <a:spcAft>
                <a:spcPts val="600"/>
              </a:spcAft>
            </a:pPr>
            <a:r>
              <a:rPr lang="en-AU" sz="1000" dirty="0">
                <a:effectLst/>
                <a:latin typeface="Calibri" panose="020F0502020204030204" pitchFamily="34" charset="0"/>
                <a:ea typeface="MS Mincho" panose="02020609040205080304" pitchFamily="49" charset="-128"/>
                <a:cs typeface="Times New Roman" panose="02020603050405020304" pitchFamily="18" charset="0"/>
              </a:rPr>
              <a:t>Specifically, the Department of Defence is required to: </a:t>
            </a:r>
          </a:p>
          <a:p>
            <a:pPr marL="342900" lvl="0" indent="-342900">
              <a:spcBef>
                <a:spcPts val="600"/>
              </a:spcBef>
              <a:buFont typeface="Symbol" panose="05050102010706020507" pitchFamily="18" charset="2"/>
              <a:buChar char=""/>
            </a:pPr>
            <a:r>
              <a:rPr lang="en-AU" sz="1000" dirty="0"/>
              <a:t>make UXO safe when it is found. Defence has </a:t>
            </a:r>
            <a:r>
              <a:rPr lang="en-AU" dirty="0"/>
              <a:t>especially trained, professional bomb disposal experts.</a:t>
            </a:r>
          </a:p>
          <a:p>
            <a:pPr marL="342900" lvl="0" indent="-342900">
              <a:spcBef>
                <a:spcPts val="600"/>
              </a:spcBef>
              <a:buFont typeface="Symbol" panose="05050102010706020507" pitchFamily="18" charset="2"/>
              <a:buChar char=""/>
            </a:pPr>
            <a:r>
              <a:rPr lang="en-AU" sz="1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controlling public access to Defence land that may be contaminated by UXO.</a:t>
            </a:r>
            <a:endParaRPr lang="en-AU" sz="10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AU" sz="1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providing information to people like all of us!</a:t>
            </a:r>
            <a:endParaRPr lang="en-AU" sz="10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AU" sz="1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keeping records of land affected by UXO.</a:t>
            </a:r>
            <a:endParaRPr lang="en-AU" sz="10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spcAft>
                <a:spcPts val="600"/>
              </a:spcAft>
              <a:buFont typeface="Symbol" panose="05050102010706020507" pitchFamily="18" charset="2"/>
              <a:buChar char=""/>
            </a:pPr>
            <a:r>
              <a:rPr lang="en-AU" sz="1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Providing input to development and zoning proposals regarding possible UXO on the affected areas.</a:t>
            </a:r>
            <a:endParaRPr lang="en-AU" sz="1000" dirty="0">
              <a:effectLst/>
              <a:latin typeface="Calibri" panose="020F0502020204030204" pitchFamily="34" charset="0"/>
              <a:ea typeface="Times New Roman" panose="02020603050405020304" pitchFamily="18" charset="0"/>
              <a:cs typeface="Times New Roman" panose="02020603050405020304" pitchFamily="18" charset="0"/>
            </a:endParaRPr>
          </a:p>
          <a:p>
            <a:pPr>
              <a:spcAft>
                <a:spcPts val="600"/>
              </a:spcAft>
            </a:pPr>
            <a:endParaRPr lang="en-AU" sz="10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p>
            <a:pPr>
              <a:spcAft>
                <a:spcPts val="600"/>
              </a:spcAft>
            </a:pPr>
            <a:r>
              <a:rPr lang="en-AU" sz="10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More information can be found at </a:t>
            </a:r>
            <a:r>
              <a:rPr lang="en-AU" sz="1000" u="sng"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hlinkClick r:id="rId3"/>
              </a:rPr>
              <a:t>www.defence.gov.au/uxo</a:t>
            </a:r>
            <a:endParaRPr lang="en-AU" sz="1000" dirty="0">
              <a:effectLst/>
              <a:latin typeface="Calibri" panose="020F0502020204030204" pitchFamily="34" charset="0"/>
              <a:ea typeface="MS Mincho" panose="02020609040205080304" pitchFamily="49" charset="-128"/>
              <a:cs typeface="Times New Roman" panose="02020603050405020304" pitchFamily="18" charset="0"/>
            </a:endParaRPr>
          </a:p>
          <a:p>
            <a:pPr>
              <a:spcAft>
                <a:spcPts val="600"/>
              </a:spcAft>
            </a:pPr>
            <a:endParaRPr lang="en-AU" sz="1000" dirty="0">
              <a:effectLst/>
              <a:latin typeface="Calibri" panose="020F0502020204030204" pitchFamily="34" charset="0"/>
              <a:ea typeface="MS Mincho" panose="02020609040205080304" pitchFamily="49"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7658A21-A38F-461E-AC6B-014EF53061FA}" type="slidenum">
              <a:rPr lang="en-AU" smtClean="0"/>
              <a:t>13</a:t>
            </a:fld>
            <a:endParaRPr lang="en-AU"/>
          </a:p>
        </p:txBody>
      </p:sp>
    </p:spTree>
    <p:extLst>
      <p:ext uri="{BB962C8B-B14F-4D97-AF65-F5344CB8AC3E}">
        <p14:creationId xmlns:p14="http://schemas.microsoft.com/office/powerpoint/2010/main" val="13309261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solidFill>
                <a:srgbClr val="000000"/>
              </a:solidFill>
              <a:effectLst/>
              <a:latin typeface="Poppins"/>
              <a:ea typeface="Poppins"/>
              <a:cs typeface="Poppins"/>
            </a:endParaRPr>
          </a:p>
          <a:p>
            <a:r>
              <a:rPr lang="en-US" sz="1000" dirty="0">
                <a:solidFill>
                  <a:srgbClr val="000000"/>
                </a:solidFill>
                <a:effectLst/>
                <a:latin typeface="Poppins"/>
                <a:ea typeface="Poppins"/>
                <a:cs typeface="Poppins"/>
              </a:rPr>
              <a:t>If you do discover an item and suspect it could be UXO, the safe thing to do is – </a:t>
            </a:r>
            <a:r>
              <a:rPr lang="en-US" sz="1000" b="1" dirty="0">
                <a:solidFill>
                  <a:srgbClr val="000000"/>
                </a:solidFill>
                <a:effectLst/>
                <a:latin typeface="Poppins"/>
                <a:ea typeface="Poppins"/>
                <a:cs typeface="Poppins"/>
              </a:rPr>
              <a:t>Don’t Touch It, Mark the Location and Report It to the police.</a:t>
            </a:r>
            <a:endParaRPr lang="en-AU" sz="1000" b="1" dirty="0">
              <a:effectLst/>
              <a:latin typeface="Times New Roman" panose="02020603050405020304" pitchFamily="18" charset="0"/>
              <a:ea typeface="Times New Roman" panose="02020603050405020304" pitchFamily="18" charset="0"/>
            </a:endParaRPr>
          </a:p>
          <a:p>
            <a:r>
              <a:rPr lang="en-US" sz="1000" dirty="0">
                <a:solidFill>
                  <a:srgbClr val="000000"/>
                </a:solidFill>
                <a:effectLst/>
                <a:latin typeface="Poppins"/>
                <a:ea typeface="Poppins"/>
                <a:cs typeface="Poppin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rgbClr val="000000"/>
                </a:solidFill>
                <a:effectLst/>
                <a:latin typeface="Poppins"/>
                <a:ea typeface="Poppins"/>
                <a:cs typeface="Poppins"/>
              </a:rPr>
              <a:t>Don’t touch the object at all, or poke at it with anything. </a:t>
            </a:r>
            <a:r>
              <a:rPr lang="en-AU" sz="1000" dirty="0">
                <a:effectLst/>
                <a:latin typeface="Calibri" panose="020F0502020204030204" pitchFamily="34" charset="0"/>
                <a:ea typeface="MS Mincho" panose="02020609040205080304" pitchFamily="49" charset="-128"/>
                <a:cs typeface="Times New Roman" panose="02020603050405020304" pitchFamily="18" charset="0"/>
              </a:rPr>
              <a:t>People can die if they disturb UXO.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000" dirty="0">
              <a:effectLst/>
              <a:latin typeface="Calibri" panose="020F0502020204030204" pitchFamily="34" charset="0"/>
              <a:ea typeface="MS Mincho" panose="02020609040205080304" pitchFamily="49"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dirty="0">
                <a:effectLst/>
                <a:latin typeface="Calibri" panose="020F0502020204030204" pitchFamily="34" charset="0"/>
                <a:ea typeface="MS Mincho" panose="02020609040205080304" pitchFamily="49" charset="-128"/>
                <a:cs typeface="Times New Roman" panose="02020603050405020304" pitchFamily="18" charset="0"/>
              </a:rPr>
              <a:t>The only reports of injury or death from UXO have been associated with someone touching or moving it. If it is left alone, it is not harmful, but authorities </a:t>
            </a:r>
            <a:r>
              <a:rPr lang="en-AU" sz="1000" b="0" dirty="0">
                <a:effectLst/>
                <a:latin typeface="Calibri" panose="020F0502020204030204" pitchFamily="34" charset="0"/>
                <a:ea typeface="MS Mincho" panose="02020609040205080304" pitchFamily="49" charset="-128"/>
                <a:cs typeface="Times New Roman" panose="02020603050405020304" pitchFamily="18" charset="0"/>
              </a:rPr>
              <a:t>must</a:t>
            </a:r>
            <a:r>
              <a:rPr lang="en-AU" sz="1000" dirty="0">
                <a:effectLst/>
                <a:latin typeface="Calibri" panose="020F0502020204030204" pitchFamily="34" charset="0"/>
                <a:ea typeface="MS Mincho" panose="02020609040205080304" pitchFamily="49" charset="-128"/>
                <a:cs typeface="Times New Roman" panose="02020603050405020304" pitchFamily="18" charset="0"/>
              </a:rPr>
              <a:t> be told where it is, so it can be safely removed or destroyed.</a:t>
            </a:r>
          </a:p>
          <a:p>
            <a:endParaRPr lang="en-AU" sz="1000" dirty="0">
              <a:effectLst/>
              <a:latin typeface="Times New Roman" panose="02020603050405020304" pitchFamily="18" charset="0"/>
              <a:ea typeface="Times New Roman" panose="02020603050405020304" pitchFamily="18" charset="0"/>
            </a:endParaRPr>
          </a:p>
          <a:p>
            <a:r>
              <a:rPr lang="en-US" sz="1000" dirty="0">
                <a:solidFill>
                  <a:srgbClr val="000000"/>
                </a:solidFill>
                <a:effectLst/>
                <a:latin typeface="Poppins"/>
                <a:ea typeface="Poppins"/>
                <a:cs typeface="Poppins"/>
              </a:rPr>
              <a:t>If you see something suspicious, be safe, stop, step back and mark the location by leaning three sticks together, at least 2-3 </a:t>
            </a:r>
            <a:r>
              <a:rPr lang="en-US" sz="1000" dirty="0" err="1">
                <a:solidFill>
                  <a:srgbClr val="000000"/>
                </a:solidFill>
                <a:effectLst/>
                <a:latin typeface="Poppins"/>
                <a:ea typeface="Poppins"/>
                <a:cs typeface="Poppins"/>
              </a:rPr>
              <a:t>metres</a:t>
            </a:r>
            <a:r>
              <a:rPr lang="en-US" sz="1000" dirty="0">
                <a:solidFill>
                  <a:srgbClr val="000000"/>
                </a:solidFill>
                <a:effectLst/>
                <a:latin typeface="Poppins"/>
                <a:ea typeface="Poppins"/>
                <a:cs typeface="Poppins"/>
              </a:rPr>
              <a:t> from the object. </a:t>
            </a:r>
            <a:br>
              <a:rPr lang="en-US" sz="1000" dirty="0">
                <a:solidFill>
                  <a:srgbClr val="000000"/>
                </a:solidFill>
                <a:effectLst/>
                <a:latin typeface="Poppins"/>
                <a:ea typeface="Poppins"/>
                <a:cs typeface="Poppins"/>
              </a:rPr>
            </a:br>
            <a:r>
              <a:rPr lang="en-US" sz="1000" dirty="0">
                <a:solidFill>
                  <a:srgbClr val="000000"/>
                </a:solidFill>
                <a:effectLst/>
                <a:latin typeface="Poppins"/>
                <a:ea typeface="Poppins"/>
                <a:cs typeface="Poppins"/>
              </a:rPr>
              <a:t/>
            </a:r>
            <a:br>
              <a:rPr lang="en-US" sz="1000" dirty="0">
                <a:solidFill>
                  <a:srgbClr val="000000"/>
                </a:solidFill>
                <a:effectLst/>
                <a:latin typeface="Poppins"/>
                <a:ea typeface="Poppins"/>
                <a:cs typeface="Poppins"/>
              </a:rPr>
            </a:br>
            <a:r>
              <a:rPr lang="en-US" sz="1000" dirty="0">
                <a:solidFill>
                  <a:srgbClr val="000000"/>
                </a:solidFill>
                <a:effectLst/>
                <a:latin typeface="Poppins"/>
                <a:ea typeface="Poppins"/>
                <a:cs typeface="Poppins"/>
              </a:rPr>
              <a:t>This will keep others safe by preventing them accidentally stepping near or on the UXO.</a:t>
            </a:r>
            <a:endParaRPr lang="en-AU" sz="1000" dirty="0">
              <a:effectLst/>
              <a:latin typeface="Times New Roman" panose="02020603050405020304" pitchFamily="18" charset="0"/>
              <a:ea typeface="Times New Roman" panose="02020603050405020304" pitchFamily="18" charset="0"/>
            </a:endParaRPr>
          </a:p>
          <a:p>
            <a:r>
              <a:rPr lang="en-US" sz="1000" dirty="0">
                <a:solidFill>
                  <a:srgbClr val="000000"/>
                </a:solidFill>
                <a:effectLst/>
                <a:latin typeface="Poppins"/>
                <a:ea typeface="Poppins"/>
                <a:cs typeface="Poppins"/>
              </a:rPr>
              <a:t> </a:t>
            </a:r>
            <a:endParaRPr lang="en-AU" sz="1000" dirty="0">
              <a:effectLst/>
              <a:latin typeface="Times New Roman" panose="02020603050405020304" pitchFamily="18" charset="0"/>
              <a:ea typeface="Times New Roman" panose="02020603050405020304" pitchFamily="18" charset="0"/>
            </a:endParaRPr>
          </a:p>
          <a:p>
            <a:r>
              <a:rPr lang="en-US" sz="1000" dirty="0">
                <a:solidFill>
                  <a:srgbClr val="000000"/>
                </a:solidFill>
                <a:effectLst/>
                <a:latin typeface="Poppins"/>
                <a:ea typeface="Poppins"/>
                <a:cs typeface="Poppins"/>
              </a:rPr>
              <a:t>You can also record the location, by dropping a GPS pin in maps on your mobile phone.</a:t>
            </a:r>
          </a:p>
          <a:p>
            <a:endParaRPr lang="en-US" sz="1000" dirty="0">
              <a:solidFill>
                <a:srgbClr val="000000"/>
              </a:solidFill>
              <a:effectLst/>
              <a:latin typeface="Poppins"/>
              <a:ea typeface="Poppins"/>
              <a:cs typeface="Poppins"/>
            </a:endParaRPr>
          </a:p>
          <a:p>
            <a:r>
              <a:rPr lang="en-US" sz="1000" dirty="0">
                <a:solidFill>
                  <a:srgbClr val="000000"/>
                </a:solidFill>
                <a:effectLst/>
                <a:latin typeface="Poppins"/>
                <a:ea typeface="MS Mincho" panose="02020609040205080304" pitchFamily="49" charset="-128"/>
                <a:cs typeface="Times New Roman" panose="02020603050405020304" pitchFamily="18" charset="0"/>
              </a:rPr>
              <a:t>Report it to police immediately, by calling 000.</a:t>
            </a:r>
          </a:p>
          <a:p>
            <a:endParaRPr lang="en-US" sz="1000" dirty="0">
              <a:solidFill>
                <a:srgbClr val="000000"/>
              </a:solidFill>
              <a:effectLst/>
              <a:latin typeface="Poppins"/>
              <a:ea typeface="MS Mincho" panose="02020609040205080304" pitchFamily="49"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dirty="0"/>
              <a:t>Remember, danger can easily be avoided as long as the UXO is not touched, disturbed or moved in any way.</a:t>
            </a:r>
            <a:endParaRPr lang="en-US" sz="1000" dirty="0">
              <a:solidFill>
                <a:srgbClr val="000000"/>
              </a:solidFill>
              <a:effectLst/>
              <a:latin typeface="Poppins"/>
              <a:ea typeface="MS Mincho" panose="02020609040205080304" pitchFamily="49"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000" dirty="0">
              <a:effectLst/>
              <a:latin typeface="Calibri" panose="020F0502020204030204" pitchFamily="34" charset="0"/>
              <a:ea typeface="MS Mincho" panose="02020609040205080304" pitchFamily="49"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dirty="0">
                <a:effectLst/>
                <a:latin typeface="Calibri" panose="020F0502020204030204" pitchFamily="34" charset="0"/>
                <a:ea typeface="MS Mincho" panose="02020609040205080304" pitchFamily="49" charset="-128"/>
                <a:cs typeface="Times New Roman" panose="02020603050405020304" pitchFamily="18" charset="0"/>
              </a:rPr>
              <a:t>Police will secure the area and determine if a suspected item is UXO. If so, Defence experts will be notified, and specially trained bomb disposal professionals will work to make the item and area safe again.</a:t>
            </a:r>
          </a:p>
          <a:p>
            <a:pPr>
              <a:spcAft>
                <a:spcPts val="600"/>
              </a:spcAft>
            </a:pPr>
            <a:endParaRPr lang="en-AU" sz="1000" dirty="0">
              <a:effectLst/>
              <a:latin typeface="Calibri" panose="020F0502020204030204" pitchFamily="34" charset="0"/>
              <a:ea typeface="MS Mincho" panose="02020609040205080304" pitchFamily="49"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7658A21-A38F-461E-AC6B-014EF53061FA}" type="slidenum">
              <a:rPr lang="en-AU" smtClean="0"/>
              <a:t>14</a:t>
            </a:fld>
            <a:endParaRPr lang="en-AU"/>
          </a:p>
        </p:txBody>
      </p:sp>
    </p:spTree>
    <p:extLst>
      <p:ext uri="{BB962C8B-B14F-4D97-AF65-F5344CB8AC3E}">
        <p14:creationId xmlns:p14="http://schemas.microsoft.com/office/powerpoint/2010/main" val="202700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dirty="0">
                <a:effectLst/>
                <a:latin typeface="Calibri" panose="020F0502020204030204" pitchFamily="34" charset="0"/>
                <a:ea typeface="MS Mincho" panose="02020609040205080304" pitchFamily="49" charset="-128"/>
                <a:cs typeface="Times New Roman" panose="02020603050405020304" pitchFamily="18" charset="0"/>
              </a:rPr>
              <a:t>UXO are extremely dangerous and sadly, can be found anywhere.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000" dirty="0">
              <a:effectLst/>
              <a:latin typeface="Calibri" panose="020F0502020204030204" pitchFamily="34" charset="0"/>
              <a:ea typeface="MS Mincho" panose="02020609040205080304" pitchFamily="49"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rgbClr val="000000"/>
                </a:solidFill>
                <a:effectLst/>
                <a:latin typeface="Poppins"/>
                <a:ea typeface="Poppins"/>
                <a:cs typeface="Poppins"/>
              </a:rPr>
              <a:t>Over the years, military training has taken place in many locations, not just in places where we currently have </a:t>
            </a:r>
            <a:r>
              <a:rPr lang="en-US" sz="1000" dirty="0" err="1">
                <a:solidFill>
                  <a:srgbClr val="000000"/>
                </a:solidFill>
                <a:effectLst/>
                <a:latin typeface="Poppins"/>
                <a:ea typeface="Poppins"/>
                <a:cs typeface="Poppins"/>
              </a:rPr>
              <a:t>Defence</a:t>
            </a:r>
            <a:r>
              <a:rPr lang="en-US" sz="1000" dirty="0">
                <a:solidFill>
                  <a:srgbClr val="000000"/>
                </a:solidFill>
                <a:effectLst/>
                <a:latin typeface="Poppins"/>
                <a:ea typeface="Poppins"/>
                <a:cs typeface="Poppins"/>
              </a:rPr>
              <a:t> bases or training areas.</a:t>
            </a:r>
            <a:endParaRPr lang="en-AU" sz="1000" dirty="0">
              <a:effectLst/>
              <a:latin typeface="Calibri" panose="020F0502020204030204" pitchFamily="34" charset="0"/>
              <a:ea typeface="MS Mincho" panose="02020609040205080304" pitchFamily="49"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000" dirty="0">
              <a:effectLst/>
              <a:latin typeface="Calibri" panose="020F0502020204030204" pitchFamily="34" charset="0"/>
              <a:ea typeface="MS Mincho" panose="02020609040205080304" pitchFamily="49"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dirty="0">
                <a:effectLst/>
                <a:latin typeface="Calibri" panose="020F0502020204030204" pitchFamily="34" charset="0"/>
                <a:ea typeface="MS Mincho" panose="02020609040205080304" pitchFamily="49" charset="-128"/>
                <a:cs typeface="Times New Roman" panose="02020603050405020304" pitchFamily="18" charset="0"/>
              </a:rPr>
              <a:t>Outside of current Defence Training Areas, UXO may be found on land that was previously used for military training purposes.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000" dirty="0">
              <a:effectLst/>
              <a:latin typeface="Calibri" panose="020F0502020204030204" pitchFamily="34" charset="0"/>
              <a:ea typeface="MS Mincho" panose="02020609040205080304" pitchFamily="49"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dirty="0">
                <a:effectLst/>
                <a:latin typeface="Calibri" panose="020F0502020204030204" pitchFamily="34" charset="0"/>
                <a:ea typeface="MS Mincho" panose="02020609040205080304" pitchFamily="49" charset="-128"/>
                <a:cs typeface="Times New Roman" panose="02020603050405020304" pitchFamily="18" charset="0"/>
              </a:rPr>
              <a:t>UXO can be found in most States and Territories and the Department of Defence has undertaken research to identify and define these locations.</a:t>
            </a:r>
          </a:p>
          <a:p>
            <a:pPr>
              <a:spcAft>
                <a:spcPts val="600"/>
              </a:spcAft>
            </a:pPr>
            <a:endParaRPr lang="en-AU" sz="1000" dirty="0">
              <a:effectLst/>
              <a:latin typeface="Calibri" panose="020F0502020204030204" pitchFamily="34" charset="0"/>
              <a:ea typeface="MS Mincho" panose="02020609040205080304" pitchFamily="49"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7658A21-A38F-461E-AC6B-014EF53061FA}" type="slidenum">
              <a:rPr lang="en-AU" smtClean="0"/>
              <a:t>15</a:t>
            </a:fld>
            <a:endParaRPr lang="en-AU"/>
          </a:p>
        </p:txBody>
      </p:sp>
    </p:spTree>
    <p:extLst>
      <p:ext uri="{BB962C8B-B14F-4D97-AF65-F5344CB8AC3E}">
        <p14:creationId xmlns:p14="http://schemas.microsoft.com/office/powerpoint/2010/main" val="37546942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000" dirty="0"/>
              <a:t>Thank you everyone for paying attention here today, I know we have all learned some really important information that we can now use to help keep each other safe.</a:t>
            </a:r>
          </a:p>
          <a:p>
            <a:endParaRPr lang="en-AU" sz="1000" dirty="0"/>
          </a:p>
          <a:p>
            <a:r>
              <a:rPr lang="en-AU" sz="1000" dirty="0"/>
              <a:t>In summary, you now know:</a:t>
            </a:r>
          </a:p>
          <a:p>
            <a:endParaRPr lang="en-AU" sz="1000" dirty="0"/>
          </a:p>
          <a:p>
            <a:pPr marL="228600" indent="-228600">
              <a:buAutoNum type="arabicPeriod"/>
            </a:pPr>
            <a:r>
              <a:rPr lang="en-AU" sz="1000" dirty="0"/>
              <a:t>What UXO is and how to identify it</a:t>
            </a:r>
          </a:p>
          <a:p>
            <a:pPr marL="228600" indent="-228600">
              <a:buAutoNum type="arabicPeriod"/>
            </a:pPr>
            <a:r>
              <a:rPr lang="en-AU" sz="1000" dirty="0"/>
              <a:t>The history of UXO</a:t>
            </a:r>
          </a:p>
          <a:p>
            <a:pPr marL="228600" indent="-228600">
              <a:buAutoNum type="arabicPeriod"/>
            </a:pPr>
            <a:r>
              <a:rPr lang="en-AU" sz="1000" dirty="0"/>
              <a:t>What we can do to avoid danger</a:t>
            </a:r>
          </a:p>
          <a:p>
            <a:endParaRPr lang="en-AU" sz="1000" dirty="0"/>
          </a:p>
          <a:p>
            <a:r>
              <a:rPr lang="en-AU" sz="1000" dirty="0"/>
              <a:t>If anyone would like to read more about UXO, or share this information with other friends or family, visit www.defence.gov.au/uxo </a:t>
            </a:r>
          </a:p>
          <a:p>
            <a:endParaRPr lang="en-AU" sz="1000" dirty="0"/>
          </a:p>
        </p:txBody>
      </p:sp>
      <p:sp>
        <p:nvSpPr>
          <p:cNvPr id="4" name="Slide Number Placeholder 3"/>
          <p:cNvSpPr>
            <a:spLocks noGrp="1"/>
          </p:cNvSpPr>
          <p:nvPr>
            <p:ph type="sldNum" sz="quarter" idx="5"/>
          </p:nvPr>
        </p:nvSpPr>
        <p:spPr/>
        <p:txBody>
          <a:bodyPr/>
          <a:lstStyle/>
          <a:p>
            <a:fld id="{47658A21-A38F-461E-AC6B-014EF53061FA}" type="slidenum">
              <a:rPr lang="en-AU" smtClean="0"/>
              <a:t>16</a:t>
            </a:fld>
            <a:endParaRPr lang="en-AU"/>
          </a:p>
        </p:txBody>
      </p:sp>
    </p:spTree>
    <p:extLst>
      <p:ext uri="{BB962C8B-B14F-4D97-AF65-F5344CB8AC3E}">
        <p14:creationId xmlns:p14="http://schemas.microsoft.com/office/powerpoint/2010/main" val="2419935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7658A21-A38F-461E-AC6B-014EF53061FA}" type="slidenum">
              <a:rPr lang="en-AU" smtClean="0"/>
              <a:t>2</a:t>
            </a:fld>
            <a:endParaRPr lang="en-AU"/>
          </a:p>
        </p:txBody>
      </p:sp>
    </p:spTree>
    <p:extLst>
      <p:ext uri="{BB962C8B-B14F-4D97-AF65-F5344CB8AC3E}">
        <p14:creationId xmlns:p14="http://schemas.microsoft.com/office/powerpoint/2010/main" val="2708969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AU" sz="10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“Ordnance” </a:t>
            </a:r>
            <a:r>
              <a:rPr lang="en-AU" sz="1000" b="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is a military term that covers many types of dangerous ammunition.</a:t>
            </a:r>
            <a:endParaRPr lang="en-AU" sz="1000" dirty="0">
              <a:solidFill>
                <a:srgbClr val="000000"/>
              </a:solidFill>
              <a:effectLst/>
              <a:latin typeface="Arial" panose="020B0604020202020204" pitchFamily="34" charset="0"/>
              <a:ea typeface="MS Mincho" panose="02020609040205080304" pitchFamily="49" charset="-128"/>
              <a:cs typeface="Arial" panose="020B0604020202020204" pitchFamily="34" charset="0"/>
            </a:endParaRPr>
          </a:p>
          <a:p>
            <a:pPr>
              <a:spcAft>
                <a:spcPts val="600"/>
              </a:spcAft>
            </a:pPr>
            <a:endParaRPr lang="en-AU" sz="1000" dirty="0">
              <a:solidFill>
                <a:srgbClr val="000000"/>
              </a:solidFill>
              <a:effectLst/>
              <a:latin typeface="Arial" panose="020B0604020202020204" pitchFamily="34" charset="0"/>
              <a:ea typeface="MS Mincho" panose="02020609040205080304" pitchFamily="49" charset="-128"/>
              <a:cs typeface="Arial" panose="020B0604020202020204" pitchFamily="34" charset="0"/>
            </a:endParaRPr>
          </a:p>
          <a:p>
            <a:pPr>
              <a:spcAft>
                <a:spcPts val="600"/>
              </a:spcAft>
            </a:pPr>
            <a:r>
              <a:rPr lang="en-AU" sz="10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“UXO” is an acronym </a:t>
            </a:r>
            <a:r>
              <a:rPr lang="en-AU" sz="10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 a short way of saying Unexploded Ordnance.</a:t>
            </a:r>
          </a:p>
          <a:p>
            <a:pPr>
              <a:spcAft>
                <a:spcPts val="600"/>
              </a:spcAft>
            </a:pPr>
            <a:endParaRPr lang="en-AU" sz="1000" dirty="0">
              <a:solidFill>
                <a:srgbClr val="000000"/>
              </a:solidFill>
              <a:effectLst/>
              <a:latin typeface="Arial" panose="020B0604020202020204" pitchFamily="34" charset="0"/>
              <a:ea typeface="MS Mincho" panose="02020609040205080304" pitchFamily="49"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AU" sz="10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UXO </a:t>
            </a:r>
            <a:r>
              <a:rPr lang="en-US" sz="1000" dirty="0">
                <a:solidFill>
                  <a:srgbClr val="000000"/>
                </a:solidFill>
                <a:effectLst/>
                <a:latin typeface="Arial" panose="020B0604020202020204" pitchFamily="34" charset="0"/>
                <a:ea typeface="Poppins Medium"/>
                <a:cs typeface="Arial" panose="020B0604020202020204" pitchFamily="34" charset="0"/>
              </a:rPr>
              <a:t>is any military ammunition or explosives that have been </a:t>
            </a:r>
            <a:r>
              <a:rPr lang="en-US" sz="1000" b="1" dirty="0">
                <a:solidFill>
                  <a:srgbClr val="000000"/>
                </a:solidFill>
                <a:effectLst/>
                <a:latin typeface="Arial" panose="020B0604020202020204" pitchFamily="34" charset="0"/>
                <a:ea typeface="Poppins Medium"/>
                <a:cs typeface="Arial" panose="020B0604020202020204" pitchFamily="34" charset="0"/>
              </a:rPr>
              <a:t>primed, fused, armed</a:t>
            </a:r>
            <a:r>
              <a:rPr lang="en-US" sz="1000" dirty="0">
                <a:solidFill>
                  <a:srgbClr val="000000"/>
                </a:solidFill>
                <a:effectLst/>
                <a:latin typeface="Arial" panose="020B0604020202020204" pitchFamily="34" charset="0"/>
                <a:ea typeface="Poppins Medium"/>
                <a:cs typeface="Arial" panose="020B0604020202020204" pitchFamily="34" charset="0"/>
              </a:rPr>
              <a:t> or otherwise prepared for action, but remain unexploded. This means it hasn’t blown up. They have many names but</a:t>
            </a:r>
            <a:r>
              <a:rPr lang="en-AU" sz="10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 include mortars, bombs, mines, artillery shells, hand grenades, bombs, rockets, missiles, and many other types of ammunition and explosives.</a:t>
            </a:r>
            <a:endParaRPr lang="en-AU" sz="1000" dirty="0">
              <a:effectLst/>
              <a:latin typeface="Arial" panose="020B0604020202020204" pitchFamily="34" charset="0"/>
              <a:ea typeface="MS Mincho" panose="02020609040205080304" pitchFamily="49" charset="-128"/>
              <a:cs typeface="Arial" panose="020B0604020202020204" pitchFamily="34" charset="0"/>
            </a:endParaRPr>
          </a:p>
          <a:p>
            <a:pPr>
              <a:spcAft>
                <a:spcPts val="600"/>
              </a:spcAft>
            </a:pPr>
            <a:endParaRPr lang="en-US" sz="1000" dirty="0">
              <a:solidFill>
                <a:srgbClr val="000000"/>
              </a:solidFill>
              <a:effectLst/>
              <a:latin typeface="Arial" panose="020B0604020202020204" pitchFamily="34" charset="0"/>
              <a:ea typeface="MS Mincho" panose="02020609040205080304" pitchFamily="49" charset="-128"/>
              <a:cs typeface="Arial" panose="020B0604020202020204" pitchFamily="34" charset="0"/>
            </a:endParaRPr>
          </a:p>
          <a:p>
            <a:pPr>
              <a:spcAft>
                <a:spcPts val="600"/>
              </a:spcAft>
            </a:pPr>
            <a:r>
              <a:rPr lang="en-AU" dirty="0"/>
              <a:t>The UXO may have been fired from guns, shot from tanks or ships, or dropped from aircraft, but for whatever reason haven’t exploded as intended at the time.</a:t>
            </a:r>
          </a:p>
          <a:p>
            <a:pPr>
              <a:spcAft>
                <a:spcPts val="600"/>
              </a:spcAft>
            </a:pPr>
            <a:endParaRPr lang="en-AU" dirty="0"/>
          </a:p>
          <a:p>
            <a:pPr marL="0" marR="0" lvl="0" indent="0" algn="l" defTabSz="914400" rtl="0" eaLnBrk="1" fontAlgn="auto" latinLnBrk="0" hangingPunct="1">
              <a:lnSpc>
                <a:spcPct val="100000"/>
              </a:lnSpc>
              <a:spcBef>
                <a:spcPts val="0"/>
              </a:spcBef>
              <a:spcAft>
                <a:spcPts val="600"/>
              </a:spcAft>
              <a:buClrTx/>
              <a:buSzTx/>
              <a:buFontTx/>
              <a:buNone/>
              <a:tabLst/>
              <a:defRPr/>
            </a:pPr>
            <a:r>
              <a:rPr lang="en-US" dirty="0"/>
              <a:t>In Australia, the most common types of UXO are due to our military forces conducting training exercises. They practice dropping bombs from aircraft, firing rockets and missiles from Navy, Army and Air Force equipment, or soldiers throw hand grenades and fire their guns so that they are the ready to defend Australia.</a:t>
            </a:r>
          </a:p>
        </p:txBody>
      </p:sp>
      <p:sp>
        <p:nvSpPr>
          <p:cNvPr id="4" name="Slide Number Placeholder 3"/>
          <p:cNvSpPr>
            <a:spLocks noGrp="1"/>
          </p:cNvSpPr>
          <p:nvPr>
            <p:ph type="sldNum" sz="quarter" idx="5"/>
          </p:nvPr>
        </p:nvSpPr>
        <p:spPr/>
        <p:txBody>
          <a:bodyPr/>
          <a:lstStyle/>
          <a:p>
            <a:fld id="{47658A21-A38F-461E-AC6B-014EF53061FA}" type="slidenum">
              <a:rPr lang="en-AU" smtClean="0"/>
              <a:t>3</a:t>
            </a:fld>
            <a:endParaRPr lang="en-AU"/>
          </a:p>
        </p:txBody>
      </p:sp>
    </p:spTree>
    <p:extLst>
      <p:ext uri="{BB962C8B-B14F-4D97-AF65-F5344CB8AC3E}">
        <p14:creationId xmlns:p14="http://schemas.microsoft.com/office/powerpoint/2010/main" val="2226876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AU" sz="12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Here you can see some of the many different types of UXO and what they </a:t>
            </a:r>
            <a:r>
              <a:rPr lang="en-AU" sz="1200" i="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may</a:t>
            </a:r>
            <a:r>
              <a:rPr lang="en-AU" sz="12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look like.</a:t>
            </a:r>
          </a:p>
          <a:p>
            <a:endParaRPr lang="en-AU" dirty="0"/>
          </a:p>
        </p:txBody>
      </p:sp>
      <p:sp>
        <p:nvSpPr>
          <p:cNvPr id="4" name="Slide Number Placeholder 3"/>
          <p:cNvSpPr>
            <a:spLocks noGrp="1"/>
          </p:cNvSpPr>
          <p:nvPr>
            <p:ph type="sldNum" sz="quarter" idx="5"/>
          </p:nvPr>
        </p:nvSpPr>
        <p:spPr/>
        <p:txBody>
          <a:bodyPr/>
          <a:lstStyle/>
          <a:p>
            <a:fld id="{47658A21-A38F-461E-AC6B-014EF53061FA}" type="slidenum">
              <a:rPr lang="en-AU" smtClean="0"/>
              <a:t>4</a:t>
            </a:fld>
            <a:endParaRPr lang="en-AU"/>
          </a:p>
        </p:txBody>
      </p:sp>
    </p:spTree>
    <p:extLst>
      <p:ext uri="{BB962C8B-B14F-4D97-AF65-F5344CB8AC3E}">
        <p14:creationId xmlns:p14="http://schemas.microsoft.com/office/powerpoint/2010/main" val="1600872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dirty="0"/>
              <a:t>Human’s are curious creatures, and with that curiosity comes an increased chance of us touching something that looks unusual – but it’s important we don’t do that.</a:t>
            </a:r>
          </a:p>
          <a:p>
            <a:pPr marL="0" indent="0">
              <a:buNone/>
            </a:pPr>
            <a:endParaRPr lang="en-AU" sz="1000" dirty="0"/>
          </a:p>
          <a:p>
            <a:pPr marL="0" indent="0">
              <a:buNone/>
            </a:pPr>
            <a:r>
              <a:rPr lang="en-AU" sz="1000" dirty="0"/>
              <a:t>If you touch UXO, like an old bomb, bullet or hand grenade – it could be accidentally detonated and explode.</a:t>
            </a:r>
          </a:p>
          <a:p>
            <a:pPr marL="0" indent="0">
              <a:buNone/>
            </a:pPr>
            <a:endParaRPr lang="en-AU"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dirty="0"/>
              <a:t>It could seriously injure, or even kill you or the people you are with.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dirty="0"/>
              <a:t>The only people who have reportedly died from UXO, are people who touched it or been near some one who has touched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dirty="0"/>
              <a:t>Stay safe. Don’t touch anything that could be UXO because curiosity can kill you.</a:t>
            </a:r>
          </a:p>
          <a:p>
            <a:endParaRPr lang="en-AU" sz="1800" dirty="0"/>
          </a:p>
          <a:p>
            <a:pPr>
              <a:spcAft>
                <a:spcPts val="600"/>
              </a:spcAft>
            </a:pPr>
            <a:endParaRPr lang="en-AU" sz="1800" dirty="0">
              <a:effectLst/>
              <a:latin typeface="Calibri" panose="020F0502020204030204" pitchFamily="34" charset="0"/>
              <a:ea typeface="MS Mincho" panose="02020609040205080304" pitchFamily="49"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7658A21-A38F-461E-AC6B-014EF53061FA}" type="slidenum">
              <a:rPr lang="en-AU" smtClean="0"/>
              <a:t>5</a:t>
            </a:fld>
            <a:endParaRPr lang="en-AU"/>
          </a:p>
        </p:txBody>
      </p:sp>
    </p:spTree>
    <p:extLst>
      <p:ext uri="{BB962C8B-B14F-4D97-AF65-F5344CB8AC3E}">
        <p14:creationId xmlns:p14="http://schemas.microsoft.com/office/powerpoint/2010/main" val="2216596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solidFill>
                  <a:srgbClr val="000000"/>
                </a:solidFill>
                <a:effectLst/>
                <a:latin typeface="Poppins"/>
                <a:ea typeface="Poppins"/>
                <a:cs typeface="Poppins"/>
              </a:rPr>
              <a:t>A great part of living in Australia is enjoying an outdoor lifestyle.</a:t>
            </a:r>
            <a:endParaRPr lang="en-AU" sz="1000" dirty="0">
              <a:effectLst/>
              <a:latin typeface="Times New Roman" panose="02020603050405020304" pitchFamily="18" charset="0"/>
              <a:ea typeface="Times New Roman" panose="02020603050405020304" pitchFamily="18" charset="0"/>
            </a:endParaRPr>
          </a:p>
          <a:p>
            <a:r>
              <a:rPr lang="en-US" sz="1000" dirty="0">
                <a:solidFill>
                  <a:srgbClr val="000000"/>
                </a:solidFill>
                <a:effectLst/>
                <a:latin typeface="Poppins"/>
                <a:ea typeface="Poppins"/>
                <a:cs typeface="Poppins"/>
              </a:rPr>
              <a:t> </a:t>
            </a:r>
            <a:endParaRPr lang="en-AU" sz="1000" dirty="0">
              <a:effectLst/>
              <a:latin typeface="Times New Roman" panose="02020603050405020304" pitchFamily="18" charset="0"/>
              <a:ea typeface="Times New Roman" panose="02020603050405020304" pitchFamily="18" charset="0"/>
            </a:endParaRPr>
          </a:p>
          <a:p>
            <a:r>
              <a:rPr lang="en-US" sz="1000" dirty="0">
                <a:solidFill>
                  <a:srgbClr val="000000"/>
                </a:solidFill>
                <a:effectLst/>
                <a:latin typeface="Poppins"/>
                <a:ea typeface="Poppins"/>
                <a:cs typeface="Poppins"/>
              </a:rPr>
              <a:t>When you are out and about, you will come across many things, especially while exploring parks and recreational spaces, and that could potentially mean finding </a:t>
            </a:r>
            <a:r>
              <a:rPr lang="en-AU" sz="1000" dirty="0">
                <a:solidFill>
                  <a:srgbClr val="000000"/>
                </a:solidFill>
                <a:effectLst/>
                <a:latin typeface="Poppins"/>
                <a:ea typeface="Poppins"/>
                <a:cs typeface="Poppins"/>
              </a:rPr>
              <a:t>UXO.</a:t>
            </a:r>
            <a:endParaRPr lang="en-AU" sz="1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dirty="0"/>
              <a:t>Most of us regularly visit parks and open areas to exercise, play or holiday – so it’s important we keep our eyes open and know what to do.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dirty="0"/>
              <a:t>New developments in outer suburbs of metropolitan areas increase the likelihood that UXO may be encountered.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dirty="0"/>
              <a:t>It is so important to be careful and not touch or disturb anything that could be UXO.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 military needs to do its job and sometimes that involves live fire training. Their training areas may be close to where you live or go to school.</a:t>
            </a:r>
          </a:p>
        </p:txBody>
      </p:sp>
      <p:sp>
        <p:nvSpPr>
          <p:cNvPr id="4" name="Slide Number Placeholder 3"/>
          <p:cNvSpPr>
            <a:spLocks noGrp="1"/>
          </p:cNvSpPr>
          <p:nvPr>
            <p:ph type="sldNum" sz="quarter" idx="5"/>
          </p:nvPr>
        </p:nvSpPr>
        <p:spPr/>
        <p:txBody>
          <a:bodyPr/>
          <a:lstStyle/>
          <a:p>
            <a:fld id="{47658A21-A38F-461E-AC6B-014EF53061FA}" type="slidenum">
              <a:rPr lang="en-AU" smtClean="0"/>
              <a:t>6</a:t>
            </a:fld>
            <a:endParaRPr lang="en-AU"/>
          </a:p>
        </p:txBody>
      </p:sp>
    </p:spTree>
    <p:extLst>
      <p:ext uri="{BB962C8B-B14F-4D97-AF65-F5344CB8AC3E}">
        <p14:creationId xmlns:p14="http://schemas.microsoft.com/office/powerpoint/2010/main" val="34234000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solidFill>
                  <a:srgbClr val="000000"/>
                </a:solidFill>
                <a:effectLst/>
                <a:latin typeface="Poppins"/>
                <a:ea typeface="Poppins"/>
                <a:cs typeface="Poppins"/>
              </a:rPr>
              <a:t>UXO can be of several shapes and sizes. </a:t>
            </a:r>
            <a:br>
              <a:rPr lang="en-US" sz="1000" dirty="0">
                <a:solidFill>
                  <a:srgbClr val="000000"/>
                </a:solidFill>
                <a:effectLst/>
                <a:latin typeface="Poppins"/>
                <a:ea typeface="Poppins"/>
                <a:cs typeface="Poppins"/>
              </a:rPr>
            </a:br>
            <a:r>
              <a:rPr lang="en-US" sz="1000" dirty="0">
                <a:solidFill>
                  <a:srgbClr val="000000"/>
                </a:solidFill>
                <a:effectLst/>
                <a:latin typeface="Poppins"/>
                <a:ea typeface="Poppins"/>
                <a:cs typeface="Poppins"/>
              </a:rPr>
              <a:t/>
            </a:r>
            <a:br>
              <a:rPr lang="en-US" sz="1000" dirty="0">
                <a:solidFill>
                  <a:srgbClr val="000000"/>
                </a:solidFill>
                <a:effectLst/>
                <a:latin typeface="Poppins"/>
                <a:ea typeface="Poppins"/>
                <a:cs typeface="Poppins"/>
              </a:rPr>
            </a:br>
            <a:r>
              <a:rPr lang="en-US" sz="1000" dirty="0">
                <a:solidFill>
                  <a:srgbClr val="000000"/>
                </a:solidFill>
                <a:effectLst/>
                <a:latin typeface="Poppins"/>
                <a:ea typeface="Poppins"/>
                <a:cs typeface="Poppins"/>
              </a:rPr>
              <a:t>It may be lying on the ground, buried in the soil or hidden under leaves. Any potential UXO found should be considered live and extremely hazardous.</a:t>
            </a:r>
            <a:endParaRPr lang="en-AU" sz="1000" dirty="0">
              <a:effectLst/>
              <a:latin typeface="Times New Roman" panose="02020603050405020304" pitchFamily="18" charset="0"/>
              <a:ea typeface="Times New Roman" panose="02020603050405020304" pitchFamily="18" charset="0"/>
            </a:endParaRPr>
          </a:p>
          <a:p>
            <a:r>
              <a:rPr lang="en-US" sz="1000" dirty="0">
                <a:solidFill>
                  <a:srgbClr val="000000"/>
                </a:solidFill>
                <a:effectLst/>
                <a:latin typeface="Poppins"/>
                <a:ea typeface="Poppins"/>
                <a:cs typeface="Poppins"/>
              </a:rPr>
              <a:t/>
            </a:r>
            <a:br>
              <a:rPr lang="en-US" sz="1000" dirty="0">
                <a:solidFill>
                  <a:srgbClr val="000000"/>
                </a:solidFill>
                <a:effectLst/>
                <a:latin typeface="Poppins"/>
                <a:ea typeface="Poppins"/>
                <a:cs typeface="Poppins"/>
              </a:rPr>
            </a:br>
            <a:r>
              <a:rPr lang="en-US" sz="1000" dirty="0">
                <a:solidFill>
                  <a:srgbClr val="000000"/>
                </a:solidFill>
                <a:effectLst/>
                <a:latin typeface="Poppins"/>
                <a:ea typeface="Poppins"/>
                <a:cs typeface="Poppins"/>
              </a:rPr>
              <a:t>Even old UXO that has been buried a long time may be dangerous. For your safety and others around you, never approach, disturb or touch the item. </a:t>
            </a:r>
            <a:endParaRPr lang="en-AU" sz="1000" dirty="0">
              <a:effectLst/>
              <a:latin typeface="Times New Roman" panose="02020603050405020304" pitchFamily="18" charset="0"/>
              <a:ea typeface="Times New Roman" panose="02020603050405020304" pitchFamily="18" charset="0"/>
            </a:endParaRPr>
          </a:p>
          <a:p>
            <a:r>
              <a:rPr lang="en-US" sz="1000" dirty="0">
                <a:solidFill>
                  <a:srgbClr val="000000"/>
                </a:solidFill>
                <a:effectLst/>
                <a:latin typeface="Poppins"/>
                <a:ea typeface="Poppins"/>
                <a:cs typeface="Poppins"/>
              </a:rPr>
              <a:t> </a:t>
            </a:r>
            <a:endParaRPr lang="en-AU" sz="1000" dirty="0">
              <a:effectLst/>
              <a:latin typeface="Times New Roman" panose="02020603050405020304" pitchFamily="18" charset="0"/>
              <a:ea typeface="Times New Roman" panose="02020603050405020304" pitchFamily="18" charset="0"/>
            </a:endParaRPr>
          </a:p>
          <a:p>
            <a:r>
              <a:rPr lang="en-US" sz="1000" dirty="0">
                <a:solidFill>
                  <a:srgbClr val="000000"/>
                </a:solidFill>
                <a:effectLst/>
                <a:latin typeface="Poppins"/>
                <a:ea typeface="Poppins"/>
                <a:cs typeface="Poppins"/>
              </a:rPr>
              <a:t>Items that are found may not be readily identifiable as UXO so, be safe, don’t take a risk by touching or moving anything you may find. </a:t>
            </a:r>
            <a:endParaRPr lang="en-AU" sz="1000" dirty="0"/>
          </a:p>
          <a:p>
            <a:pPr>
              <a:spcAft>
                <a:spcPts val="600"/>
              </a:spcAft>
            </a:pPr>
            <a:endParaRPr lang="en-AU" sz="1000" dirty="0">
              <a:effectLst/>
              <a:latin typeface="Calibri" panose="020F0502020204030204" pitchFamily="34" charset="0"/>
              <a:ea typeface="MS Mincho" panose="02020609040205080304" pitchFamily="49"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7658A21-A38F-461E-AC6B-014EF53061FA}" type="slidenum">
              <a:rPr lang="en-AU" smtClean="0"/>
              <a:t>7</a:t>
            </a:fld>
            <a:endParaRPr lang="en-AU"/>
          </a:p>
        </p:txBody>
      </p:sp>
    </p:spTree>
    <p:extLst>
      <p:ext uri="{BB962C8B-B14F-4D97-AF65-F5344CB8AC3E}">
        <p14:creationId xmlns:p14="http://schemas.microsoft.com/office/powerpoint/2010/main" val="947585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7658A21-A38F-461E-AC6B-014EF53061FA}" type="slidenum">
              <a:rPr lang="en-AU" smtClean="0"/>
              <a:t>8</a:t>
            </a:fld>
            <a:endParaRPr lang="en-AU"/>
          </a:p>
        </p:txBody>
      </p:sp>
    </p:spTree>
    <p:extLst>
      <p:ext uri="{BB962C8B-B14F-4D97-AF65-F5344CB8AC3E}">
        <p14:creationId xmlns:p14="http://schemas.microsoft.com/office/powerpoint/2010/main" val="3742466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solidFill>
                  <a:srgbClr val="000000"/>
                </a:solidFill>
                <a:effectLst/>
                <a:latin typeface="Poppins"/>
                <a:ea typeface="Poppins"/>
                <a:cs typeface="Poppins"/>
              </a:rPr>
              <a:t>The vast majority of UXO is from military training activities.</a:t>
            </a:r>
          </a:p>
          <a:p>
            <a:endParaRPr lang="en-US" sz="1000" dirty="0">
              <a:solidFill>
                <a:srgbClr val="000000"/>
              </a:solidFill>
              <a:effectLst/>
              <a:latin typeface="Poppins"/>
              <a:ea typeface="Poppins"/>
              <a:cs typeface="Poppins"/>
            </a:endParaRPr>
          </a:p>
          <a:p>
            <a:r>
              <a:rPr lang="en-US" sz="1000" dirty="0">
                <a:solidFill>
                  <a:srgbClr val="000000"/>
                </a:solidFill>
                <a:effectLst/>
                <a:latin typeface="Poppins"/>
                <a:ea typeface="Poppins"/>
                <a:cs typeface="Poppins"/>
              </a:rPr>
              <a:t>Many areas throughout Australia are affected by UXO as a result of military activities by Australian and allied military forces, particularly during World War II, which happened from 1939 to 1945.</a:t>
            </a:r>
          </a:p>
          <a:p>
            <a:endParaRPr lang="en-US" sz="1000" dirty="0">
              <a:solidFill>
                <a:srgbClr val="000000"/>
              </a:solidFill>
              <a:effectLst/>
              <a:latin typeface="Poppins"/>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dirty="0"/>
              <a:t>As part of the British Empire, almost one million Australian men and women served in World War II.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0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dirty="0">
                <a:effectLst/>
                <a:latin typeface="Times New Roman" panose="02020603050405020304" pitchFamily="18" charset="0"/>
                <a:ea typeface="Times New Roman" panose="02020603050405020304" pitchFamily="18" charset="0"/>
              </a:rPr>
              <a:t>Parts of Australia were also bombed during World War II. Some areas in Darwin; the northern coast of Western Australia; and the Northern Territory may have UXO in those locations.</a:t>
            </a:r>
          </a:p>
          <a:p>
            <a:r>
              <a:rPr lang="en-US" sz="1000" dirty="0">
                <a:solidFill>
                  <a:srgbClr val="000000"/>
                </a:solidFill>
                <a:effectLst/>
                <a:latin typeface="Poppins"/>
                <a:ea typeface="Poppins"/>
                <a:cs typeface="Poppins"/>
              </a:rPr>
              <a:t> </a:t>
            </a:r>
          </a:p>
          <a:p>
            <a:r>
              <a:rPr lang="en-US" sz="1000" dirty="0">
                <a:solidFill>
                  <a:srgbClr val="000000"/>
                </a:solidFill>
                <a:effectLst/>
                <a:latin typeface="Poppins"/>
                <a:ea typeface="MS Mincho" panose="02020609040205080304" pitchFamily="49" charset="-128"/>
                <a:cs typeface="Times New Roman" panose="02020603050405020304" pitchFamily="18" charset="0"/>
              </a:rPr>
              <a:t>Most </a:t>
            </a:r>
            <a:r>
              <a:rPr lang="en-AU" sz="1000" dirty="0">
                <a:latin typeface="Calibri" panose="020F0502020204030204" pitchFamily="34" charset="0"/>
                <a:ea typeface="MS Mincho" panose="02020609040205080304" pitchFamily="49" charset="-128"/>
                <a:cs typeface="Times New Roman" panose="02020603050405020304" pitchFamily="18" charset="0"/>
              </a:rPr>
              <a:t>UXO is due to the military doing lots of practice over many years. So even though the UXO could </a:t>
            </a:r>
            <a:r>
              <a:rPr lang="en-AU" dirty="0"/>
              <a:t>be 80 years old, it could still hurt you if you touch it or disturb it.</a:t>
            </a:r>
            <a:endParaRPr lang="en-AU" sz="1000" dirty="0">
              <a:effectLst/>
              <a:latin typeface="Times New Roman" panose="02020603050405020304" pitchFamily="18" charset="0"/>
              <a:ea typeface="Times New Roman" panose="02020603050405020304" pitchFamily="18" charset="0"/>
            </a:endParaRPr>
          </a:p>
          <a:p>
            <a:pPr>
              <a:spcAft>
                <a:spcPts val="600"/>
              </a:spcAft>
            </a:pPr>
            <a:endParaRPr lang="en-AU" sz="1000" dirty="0">
              <a:effectLst/>
              <a:latin typeface="Calibri" panose="020F0502020204030204" pitchFamily="34" charset="0"/>
              <a:ea typeface="MS Mincho" panose="02020609040205080304" pitchFamily="49"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7658A21-A38F-461E-AC6B-014EF53061FA}" type="slidenum">
              <a:rPr lang="en-AU" smtClean="0"/>
              <a:t>9</a:t>
            </a:fld>
            <a:endParaRPr lang="en-AU"/>
          </a:p>
        </p:txBody>
      </p:sp>
    </p:spTree>
    <p:extLst>
      <p:ext uri="{BB962C8B-B14F-4D97-AF65-F5344CB8AC3E}">
        <p14:creationId xmlns:p14="http://schemas.microsoft.com/office/powerpoint/2010/main" val="25677022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61436CB8-D213-4BB4-B6A5-46B61D1D71C4}" type="datetimeFigureOut">
              <a:rPr lang="en-AU" smtClean="0"/>
              <a:t>01/04/2022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2CE0F04-4E8E-48E7-9863-5F21AB842E70}" type="slidenum">
              <a:rPr lang="en-AU" smtClean="0"/>
              <a:t>‹#›</a:t>
            </a:fld>
            <a:endParaRPr lang="en-AU"/>
          </a:p>
        </p:txBody>
      </p:sp>
    </p:spTree>
    <p:extLst>
      <p:ext uri="{BB962C8B-B14F-4D97-AF65-F5344CB8AC3E}">
        <p14:creationId xmlns:p14="http://schemas.microsoft.com/office/powerpoint/2010/main" val="16317551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61436CB8-D213-4BB4-B6A5-46B61D1D71C4}" type="datetimeFigureOut">
              <a:rPr lang="en-AU" smtClean="0"/>
              <a:t>01/04/2022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2CE0F04-4E8E-48E7-9863-5F21AB842E70}" type="slidenum">
              <a:rPr lang="en-AU" smtClean="0"/>
              <a:t>‹#›</a:t>
            </a:fld>
            <a:endParaRPr lang="en-AU"/>
          </a:p>
        </p:txBody>
      </p:sp>
    </p:spTree>
    <p:extLst>
      <p:ext uri="{BB962C8B-B14F-4D97-AF65-F5344CB8AC3E}">
        <p14:creationId xmlns:p14="http://schemas.microsoft.com/office/powerpoint/2010/main" val="1258937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61436CB8-D213-4BB4-B6A5-46B61D1D71C4}" type="datetimeFigureOut">
              <a:rPr lang="en-AU" smtClean="0"/>
              <a:t>01/04/2022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2CE0F04-4E8E-48E7-9863-5F21AB842E70}" type="slidenum">
              <a:rPr lang="en-AU" smtClean="0"/>
              <a:t>‹#›</a:t>
            </a:fld>
            <a:endParaRPr lang="en-AU"/>
          </a:p>
        </p:txBody>
      </p:sp>
    </p:spTree>
    <p:extLst>
      <p:ext uri="{BB962C8B-B14F-4D97-AF65-F5344CB8AC3E}">
        <p14:creationId xmlns:p14="http://schemas.microsoft.com/office/powerpoint/2010/main" val="1070401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61436CB8-D213-4BB4-B6A5-46B61D1D71C4}" type="datetimeFigureOut">
              <a:rPr lang="en-AU" smtClean="0"/>
              <a:t>01/04/2022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2CE0F04-4E8E-48E7-9863-5F21AB842E70}" type="slidenum">
              <a:rPr lang="en-AU" smtClean="0"/>
              <a:t>‹#›</a:t>
            </a:fld>
            <a:endParaRPr lang="en-AU"/>
          </a:p>
        </p:txBody>
      </p:sp>
    </p:spTree>
    <p:extLst>
      <p:ext uri="{BB962C8B-B14F-4D97-AF65-F5344CB8AC3E}">
        <p14:creationId xmlns:p14="http://schemas.microsoft.com/office/powerpoint/2010/main" val="2790355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1436CB8-D213-4BB4-B6A5-46B61D1D71C4}" type="datetimeFigureOut">
              <a:rPr lang="en-AU" smtClean="0"/>
              <a:t>01/04/2022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2CE0F04-4E8E-48E7-9863-5F21AB842E70}" type="slidenum">
              <a:rPr lang="en-AU" smtClean="0"/>
              <a:t>‹#›</a:t>
            </a:fld>
            <a:endParaRPr lang="en-AU"/>
          </a:p>
        </p:txBody>
      </p:sp>
    </p:spTree>
    <p:extLst>
      <p:ext uri="{BB962C8B-B14F-4D97-AF65-F5344CB8AC3E}">
        <p14:creationId xmlns:p14="http://schemas.microsoft.com/office/powerpoint/2010/main" val="910568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61436CB8-D213-4BB4-B6A5-46B61D1D71C4}" type="datetimeFigureOut">
              <a:rPr lang="en-AU" smtClean="0"/>
              <a:t>01/04/2022</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22CE0F04-4E8E-48E7-9863-5F21AB842E70}" type="slidenum">
              <a:rPr lang="en-AU" smtClean="0"/>
              <a:t>‹#›</a:t>
            </a:fld>
            <a:endParaRPr lang="en-AU"/>
          </a:p>
        </p:txBody>
      </p:sp>
    </p:spTree>
    <p:extLst>
      <p:ext uri="{BB962C8B-B14F-4D97-AF65-F5344CB8AC3E}">
        <p14:creationId xmlns:p14="http://schemas.microsoft.com/office/powerpoint/2010/main" val="2157735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61436CB8-D213-4BB4-B6A5-46B61D1D71C4}" type="datetimeFigureOut">
              <a:rPr lang="en-AU" smtClean="0"/>
              <a:t>01/04/2022</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22CE0F04-4E8E-48E7-9863-5F21AB842E70}" type="slidenum">
              <a:rPr lang="en-AU" smtClean="0"/>
              <a:t>‹#›</a:t>
            </a:fld>
            <a:endParaRPr lang="en-AU"/>
          </a:p>
        </p:txBody>
      </p:sp>
    </p:spTree>
    <p:extLst>
      <p:ext uri="{BB962C8B-B14F-4D97-AF65-F5344CB8AC3E}">
        <p14:creationId xmlns:p14="http://schemas.microsoft.com/office/powerpoint/2010/main" val="2992673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61436CB8-D213-4BB4-B6A5-46B61D1D71C4}" type="datetimeFigureOut">
              <a:rPr lang="en-AU" smtClean="0"/>
              <a:t>01/04/2022</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22CE0F04-4E8E-48E7-9863-5F21AB842E70}" type="slidenum">
              <a:rPr lang="en-AU" smtClean="0"/>
              <a:t>‹#›</a:t>
            </a:fld>
            <a:endParaRPr lang="en-AU"/>
          </a:p>
        </p:txBody>
      </p:sp>
    </p:spTree>
    <p:extLst>
      <p:ext uri="{BB962C8B-B14F-4D97-AF65-F5344CB8AC3E}">
        <p14:creationId xmlns:p14="http://schemas.microsoft.com/office/powerpoint/2010/main" val="3672438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436CB8-D213-4BB4-B6A5-46B61D1D71C4}" type="datetimeFigureOut">
              <a:rPr lang="en-AU" smtClean="0"/>
              <a:t>01/04/2022</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22CE0F04-4E8E-48E7-9863-5F21AB842E70}" type="slidenum">
              <a:rPr lang="en-AU" smtClean="0"/>
              <a:t>‹#›</a:t>
            </a:fld>
            <a:endParaRPr lang="en-AU"/>
          </a:p>
        </p:txBody>
      </p:sp>
    </p:spTree>
    <p:extLst>
      <p:ext uri="{BB962C8B-B14F-4D97-AF65-F5344CB8AC3E}">
        <p14:creationId xmlns:p14="http://schemas.microsoft.com/office/powerpoint/2010/main" val="2971125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1436CB8-D213-4BB4-B6A5-46B61D1D71C4}" type="datetimeFigureOut">
              <a:rPr lang="en-AU" smtClean="0"/>
              <a:t>01/04/2022</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22CE0F04-4E8E-48E7-9863-5F21AB842E70}" type="slidenum">
              <a:rPr lang="en-AU" smtClean="0"/>
              <a:t>‹#›</a:t>
            </a:fld>
            <a:endParaRPr lang="en-AU"/>
          </a:p>
        </p:txBody>
      </p:sp>
    </p:spTree>
    <p:extLst>
      <p:ext uri="{BB962C8B-B14F-4D97-AF65-F5344CB8AC3E}">
        <p14:creationId xmlns:p14="http://schemas.microsoft.com/office/powerpoint/2010/main" val="26516273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1436CB8-D213-4BB4-B6A5-46B61D1D71C4}" type="datetimeFigureOut">
              <a:rPr lang="en-AU" smtClean="0"/>
              <a:t>01/04/2022</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22CE0F04-4E8E-48E7-9863-5F21AB842E70}" type="slidenum">
              <a:rPr lang="en-AU" smtClean="0"/>
              <a:t>‹#›</a:t>
            </a:fld>
            <a:endParaRPr lang="en-AU"/>
          </a:p>
        </p:txBody>
      </p:sp>
    </p:spTree>
    <p:extLst>
      <p:ext uri="{BB962C8B-B14F-4D97-AF65-F5344CB8AC3E}">
        <p14:creationId xmlns:p14="http://schemas.microsoft.com/office/powerpoint/2010/main" val="1307197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436CB8-D213-4BB4-B6A5-46B61D1D71C4}" type="datetimeFigureOut">
              <a:rPr lang="en-AU" smtClean="0"/>
              <a:t>01/04/2022</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CE0F04-4E8E-48E7-9863-5F21AB842E70}" type="slidenum">
              <a:rPr lang="en-AU" smtClean="0"/>
              <a:t>‹#›</a:t>
            </a:fld>
            <a:endParaRPr lang="en-AU"/>
          </a:p>
        </p:txBody>
      </p:sp>
    </p:spTree>
    <p:extLst>
      <p:ext uri="{BB962C8B-B14F-4D97-AF65-F5344CB8AC3E}">
        <p14:creationId xmlns:p14="http://schemas.microsoft.com/office/powerpoint/2010/main" val="26555422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9.jpeg"/><Relationship Id="rId7"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7.png"/><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jpg"/><Relationship Id="rId7" Type="http://schemas.openxmlformats.org/officeDocument/2006/relationships/diagramColors" Target="../diagrams/colors1.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ideo" Target="https://player.vimeo.com/video/501621387?app_id=122963" TargetMode="External"/><Relationship Id="rId6" Type="http://schemas.openxmlformats.org/officeDocument/2006/relationships/image" Target="../media/image14.png"/><Relationship Id="rId5" Type="http://schemas.openxmlformats.org/officeDocument/2006/relationships/image" Target="../media/image7.png"/><Relationship Id="rId4" Type="http://schemas.openxmlformats.org/officeDocument/2006/relationships/image" Target="../media/image6.jp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ground, furniture&#10;&#10;Description automatically generated">
            <a:extLst>
              <a:ext uri="{FF2B5EF4-FFF2-40B4-BE49-F238E27FC236}">
                <a16:creationId xmlns:a16="http://schemas.microsoft.com/office/drawing/2014/main" id="{401A83D5-717D-4991-9EA6-BD59855B23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B257B1-2D88-4F82-8E56-5C0592347DEC}"/>
              </a:ext>
            </a:extLst>
          </p:cNvPr>
          <p:cNvSpPr>
            <a:spLocks noGrp="1"/>
          </p:cNvSpPr>
          <p:nvPr>
            <p:ph type="ctrTitle"/>
          </p:nvPr>
        </p:nvSpPr>
        <p:spPr>
          <a:xfrm>
            <a:off x="832118" y="2509123"/>
            <a:ext cx="6220011" cy="3868603"/>
          </a:xfrm>
        </p:spPr>
        <p:txBody>
          <a:bodyPr>
            <a:normAutofit/>
          </a:bodyPr>
          <a:lstStyle/>
          <a:p>
            <a:pPr algn="l"/>
            <a:r>
              <a:rPr lang="en-AU" sz="4000" dirty="0" err="1">
                <a:solidFill>
                  <a:srgbClr val="FF0000"/>
                </a:solidFill>
                <a:latin typeface="Arial" panose="020B0604020202020204" pitchFamily="34" charset="0"/>
                <a:cs typeface="Arial" panose="020B0604020202020204" pitchFamily="34" charset="0"/>
              </a:rPr>
              <a:t>U</a:t>
            </a:r>
            <a:r>
              <a:rPr lang="en-AU" sz="4000" dirty="0" err="1">
                <a:solidFill>
                  <a:schemeClr val="bg1"/>
                </a:solidFill>
                <a:latin typeface="Arial" panose="020B0604020202020204" pitchFamily="34" charset="0"/>
                <a:cs typeface="Arial" panose="020B0604020202020204" pitchFamily="34" charset="0"/>
              </a:rPr>
              <a:t>ne</a:t>
            </a:r>
            <a:r>
              <a:rPr lang="en-AU" sz="4000" dirty="0" err="1">
                <a:solidFill>
                  <a:srgbClr val="FF0000"/>
                </a:solidFill>
                <a:latin typeface="Arial" panose="020B0604020202020204" pitchFamily="34" charset="0"/>
                <a:cs typeface="Arial" panose="020B0604020202020204" pitchFamily="34" charset="0"/>
              </a:rPr>
              <a:t>X</a:t>
            </a:r>
            <a:r>
              <a:rPr lang="en-AU" sz="4000" dirty="0" err="1">
                <a:solidFill>
                  <a:schemeClr val="bg1"/>
                </a:solidFill>
                <a:latin typeface="Arial" panose="020B0604020202020204" pitchFamily="34" charset="0"/>
                <a:cs typeface="Arial" panose="020B0604020202020204" pitchFamily="34" charset="0"/>
              </a:rPr>
              <a:t>ploded</a:t>
            </a:r>
            <a:r>
              <a:rPr lang="en-AU" sz="4000" dirty="0">
                <a:solidFill>
                  <a:schemeClr val="bg1"/>
                </a:solidFill>
                <a:latin typeface="Arial" panose="020B0604020202020204" pitchFamily="34" charset="0"/>
                <a:cs typeface="Arial" panose="020B0604020202020204" pitchFamily="34" charset="0"/>
              </a:rPr>
              <a:t> </a:t>
            </a:r>
            <a:r>
              <a:rPr lang="en-AU" sz="4000" dirty="0">
                <a:solidFill>
                  <a:srgbClr val="FF0000"/>
                </a:solidFill>
                <a:latin typeface="Arial" panose="020B0604020202020204" pitchFamily="34" charset="0"/>
                <a:cs typeface="Arial" panose="020B0604020202020204" pitchFamily="34" charset="0"/>
              </a:rPr>
              <a:t>O</a:t>
            </a:r>
            <a:r>
              <a:rPr lang="en-AU" sz="4000" dirty="0">
                <a:solidFill>
                  <a:schemeClr val="bg1"/>
                </a:solidFill>
                <a:latin typeface="Arial" panose="020B0604020202020204" pitchFamily="34" charset="0"/>
                <a:cs typeface="Arial" panose="020B0604020202020204" pitchFamily="34" charset="0"/>
              </a:rPr>
              <a:t>rdnance (UXO) </a:t>
            </a:r>
            <a:br>
              <a:rPr lang="en-AU" sz="4000" dirty="0">
                <a:solidFill>
                  <a:schemeClr val="bg1"/>
                </a:solidFill>
                <a:latin typeface="Arial" panose="020B0604020202020204" pitchFamily="34" charset="0"/>
                <a:cs typeface="Arial" panose="020B0604020202020204" pitchFamily="34" charset="0"/>
              </a:rPr>
            </a:br>
            <a:r>
              <a:rPr lang="en-AU" sz="4000" dirty="0">
                <a:solidFill>
                  <a:schemeClr val="bg1"/>
                </a:solidFill>
                <a:latin typeface="Arial" panose="020B0604020202020204" pitchFamily="34" charset="0"/>
                <a:cs typeface="Arial" panose="020B0604020202020204" pitchFamily="34" charset="0"/>
              </a:rPr>
              <a:t>Awareness and Safety</a:t>
            </a:r>
            <a:r>
              <a:rPr lang="en-AU" dirty="0">
                <a:solidFill>
                  <a:schemeClr val="bg1"/>
                </a:solidFill>
              </a:rPr>
              <a:t/>
            </a:r>
            <a:br>
              <a:rPr lang="en-AU" dirty="0">
                <a:solidFill>
                  <a:schemeClr val="bg1"/>
                </a:solidFill>
              </a:rPr>
            </a:br>
            <a:endParaRPr lang="en-AU" sz="2000" dirty="0">
              <a:solidFill>
                <a:srgbClr val="FFFF0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27A644AD-94E3-482F-B487-AE3B8FBD4DDF}"/>
              </a:ext>
            </a:extLst>
          </p:cNvPr>
          <p:cNvSpPr txBox="1"/>
          <p:nvPr/>
        </p:nvSpPr>
        <p:spPr>
          <a:xfrm>
            <a:off x="832118" y="3627902"/>
            <a:ext cx="5091953" cy="615553"/>
          </a:xfrm>
          <a:prstGeom prst="rect">
            <a:avLst/>
          </a:prstGeom>
          <a:noFill/>
        </p:spPr>
        <p:txBody>
          <a:bodyPr wrap="square" rtlCol="0">
            <a:spAutoFit/>
          </a:bodyPr>
          <a:lstStyle/>
          <a:p>
            <a:r>
              <a:rPr lang="en-AU" dirty="0">
                <a:solidFill>
                  <a:schemeClr val="bg1"/>
                </a:solidFill>
              </a:rPr>
              <a:t/>
            </a:r>
            <a:br>
              <a:rPr lang="en-AU" dirty="0">
                <a:solidFill>
                  <a:schemeClr val="bg1"/>
                </a:solidFill>
              </a:rPr>
            </a:br>
            <a:r>
              <a:rPr lang="en-AU" sz="1600" dirty="0">
                <a:solidFill>
                  <a:srgbClr val="FFFF00"/>
                </a:solidFill>
                <a:latin typeface="Arial" panose="020B0604020202020204" pitchFamily="34" charset="0"/>
                <a:cs typeface="Arial" panose="020B0604020202020204" pitchFamily="34" charset="0"/>
              </a:rPr>
              <a:t>A Primary and Secondary School Resource</a:t>
            </a:r>
            <a:endParaRPr lang="en-AU" sz="1600" dirty="0"/>
          </a:p>
        </p:txBody>
      </p:sp>
      <p:pic>
        <p:nvPicPr>
          <p:cNvPr id="12" name="Picture 11" descr="Text&#10;&#10;Description automatically generated">
            <a:extLst>
              <a:ext uri="{FF2B5EF4-FFF2-40B4-BE49-F238E27FC236}">
                <a16:creationId xmlns:a16="http://schemas.microsoft.com/office/drawing/2014/main" id="{9482FE5F-4EDD-4112-AE33-2732263BC4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49890" y="5927270"/>
            <a:ext cx="1968946" cy="702345"/>
          </a:xfrm>
          <a:prstGeom prst="rect">
            <a:avLst/>
          </a:prstGeom>
        </p:spPr>
      </p:pic>
      <p:pic>
        <p:nvPicPr>
          <p:cNvPr id="4" name="Picture 3" descr="Text&#10;&#10;Description automatically generated">
            <a:extLst>
              <a:ext uri="{FF2B5EF4-FFF2-40B4-BE49-F238E27FC236}">
                <a16:creationId xmlns:a16="http://schemas.microsoft.com/office/drawing/2014/main" id="{CC636CF0-FE92-47DD-B81D-6F17BB0D2F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49890" y="1667734"/>
            <a:ext cx="3500238" cy="3920336"/>
          </a:xfrm>
          <a:prstGeom prst="rect">
            <a:avLst/>
          </a:prstGeom>
        </p:spPr>
      </p:pic>
    </p:spTree>
    <p:extLst>
      <p:ext uri="{BB962C8B-B14F-4D97-AF65-F5344CB8AC3E}">
        <p14:creationId xmlns:p14="http://schemas.microsoft.com/office/powerpoint/2010/main" val="38766648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white surface&#10;&#10;Description automatically generated with low confidence">
            <a:extLst>
              <a:ext uri="{FF2B5EF4-FFF2-40B4-BE49-F238E27FC236}">
                <a16:creationId xmlns:a16="http://schemas.microsoft.com/office/drawing/2014/main" id="{F28631EC-2706-4BD4-8453-DFACA92278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A968A25-3BBF-4670-986F-8F4394495897}"/>
              </a:ext>
            </a:extLst>
          </p:cNvPr>
          <p:cNvSpPr>
            <a:spLocks noGrp="1"/>
          </p:cNvSpPr>
          <p:nvPr>
            <p:ph type="title"/>
          </p:nvPr>
        </p:nvSpPr>
        <p:spPr/>
        <p:txBody>
          <a:bodyPr>
            <a:normAutofit/>
          </a:bodyPr>
          <a:lstStyle/>
          <a:p>
            <a:r>
              <a:rPr lang="en-AU" sz="3200" b="1" dirty="0">
                <a:latin typeface="Arial" panose="020B0604020202020204" pitchFamily="34" charset="0"/>
                <a:cs typeface="Arial" panose="020B0604020202020204" pitchFamily="34" charset="0"/>
              </a:rPr>
              <a:t>Where is it found?</a:t>
            </a:r>
          </a:p>
        </p:txBody>
      </p:sp>
      <p:sp>
        <p:nvSpPr>
          <p:cNvPr id="3" name="Content Placeholder 2">
            <a:extLst>
              <a:ext uri="{FF2B5EF4-FFF2-40B4-BE49-F238E27FC236}">
                <a16:creationId xmlns:a16="http://schemas.microsoft.com/office/drawing/2014/main" id="{1200286E-D002-4080-89B0-DB5D341FEBAC}"/>
              </a:ext>
            </a:extLst>
          </p:cNvPr>
          <p:cNvSpPr>
            <a:spLocks noGrp="1"/>
          </p:cNvSpPr>
          <p:nvPr>
            <p:ph idx="1"/>
          </p:nvPr>
        </p:nvSpPr>
        <p:spPr>
          <a:xfrm>
            <a:off x="838200" y="1825625"/>
            <a:ext cx="8975271" cy="3040289"/>
          </a:xfrm>
        </p:spPr>
        <p:txBody>
          <a:bodyPr>
            <a:normAutofit/>
          </a:bodyPr>
          <a:lstStyle/>
          <a:p>
            <a:r>
              <a:rPr lang="en-AU" sz="2400" dirty="0">
                <a:latin typeface="Arial" panose="020B0604020202020204" pitchFamily="34" charset="0"/>
                <a:cs typeface="Arial" panose="020B0604020202020204" pitchFamily="34" charset="0"/>
              </a:rPr>
              <a:t>UXO can be found </a:t>
            </a:r>
            <a:r>
              <a:rPr lang="en-AU" sz="2400" b="1" dirty="0">
                <a:latin typeface="Arial" panose="020B0604020202020204" pitchFamily="34" charset="0"/>
                <a:cs typeface="Arial" panose="020B0604020202020204" pitchFamily="34" charset="0"/>
              </a:rPr>
              <a:t>anywhere</a:t>
            </a:r>
            <a:r>
              <a:rPr lang="en-AU" sz="2400" dirty="0">
                <a:latin typeface="Arial" panose="020B0604020202020204" pitchFamily="34" charset="0"/>
                <a:cs typeface="Arial" panose="020B0604020202020204" pitchFamily="34" charset="0"/>
              </a:rPr>
              <a:t>.</a:t>
            </a:r>
          </a:p>
          <a:p>
            <a:endParaRPr lang="en-AU" sz="2400" dirty="0">
              <a:latin typeface="Arial" panose="020B0604020202020204" pitchFamily="34" charset="0"/>
              <a:cs typeface="Arial" panose="020B0604020202020204" pitchFamily="34" charset="0"/>
            </a:endParaRPr>
          </a:p>
          <a:p>
            <a:r>
              <a:rPr lang="en-AU" sz="2400" dirty="0">
                <a:latin typeface="Arial" panose="020B0604020202020204" pitchFamily="34" charset="0"/>
                <a:cs typeface="Arial" panose="020B0604020202020204" pitchFamily="34" charset="0"/>
              </a:rPr>
              <a:t>Not limited to Defence bases or training areas.</a:t>
            </a:r>
          </a:p>
          <a:p>
            <a:endParaRPr lang="en-AU" sz="2400" dirty="0">
              <a:latin typeface="Arial" panose="020B0604020202020204" pitchFamily="34" charset="0"/>
              <a:cs typeface="Arial" panose="020B0604020202020204" pitchFamily="34" charset="0"/>
            </a:endParaRPr>
          </a:p>
          <a:p>
            <a:r>
              <a:rPr lang="en-AU" sz="2400" dirty="0">
                <a:latin typeface="Arial" panose="020B0604020202020204" pitchFamily="34" charset="0"/>
                <a:cs typeface="Arial" panose="020B0604020202020204" pitchFamily="34" charset="0"/>
              </a:rPr>
              <a:t>Most States and Territories throughout Australia.</a:t>
            </a:r>
          </a:p>
          <a:p>
            <a:endParaRPr lang="en-AU"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0F1771BA-D83A-4926-95EF-79CF970E06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14223" y="6004340"/>
            <a:ext cx="5401067" cy="804674"/>
          </a:xfrm>
          <a:prstGeom prst="rect">
            <a:avLst/>
          </a:prstGeom>
        </p:spPr>
      </p:pic>
    </p:spTree>
    <p:extLst>
      <p:ext uri="{BB962C8B-B14F-4D97-AF65-F5344CB8AC3E}">
        <p14:creationId xmlns:p14="http://schemas.microsoft.com/office/powerpoint/2010/main" val="11911810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Farmers working">
            <a:extLst>
              <a:ext uri="{FF2B5EF4-FFF2-40B4-BE49-F238E27FC236}">
                <a16:creationId xmlns:a16="http://schemas.microsoft.com/office/drawing/2014/main" id="{E78D6C29-7C28-4101-8B63-BD582E053E4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086" r="10345" b="3"/>
          <a:stretch/>
        </p:blipFill>
        <p:spPr>
          <a:xfrm>
            <a:off x="5390968" y="2660087"/>
            <a:ext cx="4626927" cy="4197911"/>
          </a:xfrm>
          <a:custGeom>
            <a:avLst/>
            <a:gdLst/>
            <a:ahLst/>
            <a:cxnLst/>
            <a:rect l="l" t="t" r="r" b="b"/>
            <a:pathLst>
              <a:path w="4626927" h="4197911">
                <a:moveTo>
                  <a:pt x="1945141" y="0"/>
                </a:moveTo>
                <a:lnTo>
                  <a:pt x="1951364" y="0"/>
                </a:lnTo>
                <a:lnTo>
                  <a:pt x="3141155" y="0"/>
                </a:lnTo>
                <a:lnTo>
                  <a:pt x="4626927" y="0"/>
                </a:lnTo>
                <a:lnTo>
                  <a:pt x="2681786" y="4197911"/>
                </a:lnTo>
                <a:lnTo>
                  <a:pt x="0" y="4197911"/>
                </a:lnTo>
                <a:close/>
              </a:path>
            </a:pathLst>
          </a:custGeom>
        </p:spPr>
      </p:pic>
      <p:sp>
        <p:nvSpPr>
          <p:cNvPr id="2" name="Title 1">
            <a:extLst>
              <a:ext uri="{FF2B5EF4-FFF2-40B4-BE49-F238E27FC236}">
                <a16:creationId xmlns:a16="http://schemas.microsoft.com/office/drawing/2014/main" id="{BA968A25-3BBF-4670-986F-8F4394495897}"/>
              </a:ext>
            </a:extLst>
          </p:cNvPr>
          <p:cNvSpPr>
            <a:spLocks noGrp="1"/>
          </p:cNvSpPr>
          <p:nvPr>
            <p:ph type="title"/>
          </p:nvPr>
        </p:nvSpPr>
        <p:spPr>
          <a:xfrm>
            <a:off x="260499" y="3546581"/>
            <a:ext cx="5308979" cy="852985"/>
          </a:xfrm>
        </p:spPr>
        <p:txBody>
          <a:bodyPr vert="horz" lIns="91440" tIns="45720" rIns="91440" bIns="45720" rtlCol="0" anchor="ctr">
            <a:normAutofit/>
          </a:bodyPr>
          <a:lstStyle/>
          <a:p>
            <a:r>
              <a:rPr lang="en-US" sz="3600" b="1" kern="1200">
                <a:solidFill>
                  <a:srgbClr val="FFFFFF"/>
                </a:solidFill>
                <a:latin typeface="+mj-lt"/>
                <a:ea typeface="+mj-ea"/>
                <a:cs typeface="+mj-cs"/>
              </a:rPr>
              <a:t>UXO can be found anywhere</a:t>
            </a:r>
            <a:endParaRPr lang="en-US" sz="3600" b="1" kern="1200" dirty="0">
              <a:solidFill>
                <a:srgbClr val="FFFFFF"/>
              </a:solidFill>
              <a:latin typeface="+mj-lt"/>
              <a:ea typeface="+mj-ea"/>
              <a:cs typeface="+mj-cs"/>
            </a:endParaRPr>
          </a:p>
        </p:txBody>
      </p:sp>
      <p:pic>
        <p:nvPicPr>
          <p:cNvPr id="10" name="Picture 9" descr="Children running on the field">
            <a:extLst>
              <a:ext uri="{FF2B5EF4-FFF2-40B4-BE49-F238E27FC236}">
                <a16:creationId xmlns:a16="http://schemas.microsoft.com/office/drawing/2014/main" id="{FCC98F80-A5D2-4A6F-A31A-47BDAD6DE05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019" b="3"/>
          <a:stretch/>
        </p:blipFill>
        <p:spPr>
          <a:xfrm>
            <a:off x="4675537" y="-1"/>
            <a:ext cx="3677817" cy="2505456"/>
          </a:xfrm>
          <a:custGeom>
            <a:avLst/>
            <a:gdLst/>
            <a:ahLst/>
            <a:cxnLst/>
            <a:rect l="l" t="t" r="r" b="b"/>
            <a:pathLst>
              <a:path w="3677817" h="2505456">
                <a:moveTo>
                  <a:pt x="1160926" y="0"/>
                </a:moveTo>
                <a:lnTo>
                  <a:pt x="3677817" y="0"/>
                </a:lnTo>
                <a:lnTo>
                  <a:pt x="2516891" y="2505456"/>
                </a:lnTo>
                <a:lnTo>
                  <a:pt x="0" y="2505456"/>
                </a:lnTo>
                <a:close/>
              </a:path>
            </a:pathLst>
          </a:custGeom>
        </p:spPr>
      </p:pic>
      <p:pic>
        <p:nvPicPr>
          <p:cNvPr id="7" name="Picture 6" descr="Logo&#10;&#10;Description automatically generated">
            <a:extLst>
              <a:ext uri="{FF2B5EF4-FFF2-40B4-BE49-F238E27FC236}">
                <a16:creationId xmlns:a16="http://schemas.microsoft.com/office/drawing/2014/main" id="{0F1771BA-D83A-4926-95EF-79CF970E06A1}"/>
              </a:ext>
            </a:extLst>
          </p:cNvPr>
          <p:cNvPicPr>
            <a:picLocks noChangeAspect="1"/>
          </p:cNvPicPr>
          <p:nvPr/>
        </p:nvPicPr>
        <p:blipFill rotWithShape="1">
          <a:blip r:embed="rId5">
            <a:extLst>
              <a:ext uri="{28A0092B-C50C-407E-A947-70E740481C1C}">
                <a14:useLocalDpi xmlns:a14="http://schemas.microsoft.com/office/drawing/2010/main" val="0"/>
              </a:ext>
            </a:extLst>
          </a:blip>
          <a:srcRect l="30399" r="49261"/>
          <a:stretch/>
        </p:blipFill>
        <p:spPr>
          <a:xfrm>
            <a:off x="2280734" y="2"/>
            <a:ext cx="3393943" cy="2502843"/>
          </a:xfrm>
          <a:custGeom>
            <a:avLst/>
            <a:gdLst/>
            <a:ahLst/>
            <a:cxnLst/>
            <a:rect l="l" t="t" r="r" b="b"/>
            <a:pathLst>
              <a:path w="3393943" h="2502843">
                <a:moveTo>
                  <a:pt x="1159715" y="0"/>
                </a:moveTo>
                <a:lnTo>
                  <a:pt x="3393943" y="0"/>
                </a:lnTo>
                <a:lnTo>
                  <a:pt x="2234228" y="2502843"/>
                </a:lnTo>
                <a:lnTo>
                  <a:pt x="0" y="2502843"/>
                </a:lnTo>
                <a:close/>
              </a:path>
            </a:pathLst>
          </a:custGeom>
        </p:spPr>
      </p:pic>
      <p:pic>
        <p:nvPicPr>
          <p:cNvPr id="14" name="Picture 13" descr="Couple on vintage motorcycle">
            <a:extLst>
              <a:ext uri="{FF2B5EF4-FFF2-40B4-BE49-F238E27FC236}">
                <a16:creationId xmlns:a16="http://schemas.microsoft.com/office/drawing/2014/main" id="{DF5F16BB-98D1-4675-A111-F3256E2029A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3270" r="3" b="3"/>
          <a:stretch/>
        </p:blipFill>
        <p:spPr>
          <a:xfrm>
            <a:off x="3" y="-6235"/>
            <a:ext cx="3255403" cy="2505456"/>
          </a:xfrm>
          <a:custGeom>
            <a:avLst/>
            <a:gdLst/>
            <a:ahLst/>
            <a:cxnLst/>
            <a:rect l="l" t="t" r="r" b="b"/>
            <a:pathLst>
              <a:path w="3255403" h="2505456">
                <a:moveTo>
                  <a:pt x="0" y="0"/>
                </a:moveTo>
                <a:lnTo>
                  <a:pt x="3255403" y="0"/>
                </a:lnTo>
                <a:lnTo>
                  <a:pt x="2094477" y="2505456"/>
                </a:lnTo>
                <a:lnTo>
                  <a:pt x="0" y="2505456"/>
                </a:lnTo>
                <a:close/>
              </a:path>
            </a:pathLst>
          </a:custGeom>
        </p:spPr>
      </p:pic>
      <p:pic>
        <p:nvPicPr>
          <p:cNvPr id="12" name="Picture 11" descr="Child reading outside a tent in mountains">
            <a:extLst>
              <a:ext uri="{FF2B5EF4-FFF2-40B4-BE49-F238E27FC236}">
                <a16:creationId xmlns:a16="http://schemas.microsoft.com/office/drawing/2014/main" id="{EC01FF26-EE46-4D32-8174-C2BBCCF1DD1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5574" r="2219" b="2"/>
          <a:stretch/>
        </p:blipFill>
        <p:spPr>
          <a:xfrm>
            <a:off x="8264962" y="2660089"/>
            <a:ext cx="3927039" cy="4197911"/>
          </a:xfrm>
          <a:custGeom>
            <a:avLst/>
            <a:gdLst/>
            <a:ahLst/>
            <a:cxnLst/>
            <a:rect l="l" t="t" r="r" b="b"/>
            <a:pathLst>
              <a:path w="3927039" h="4197911">
                <a:moveTo>
                  <a:pt x="1945141" y="0"/>
                </a:moveTo>
                <a:lnTo>
                  <a:pt x="1951364" y="0"/>
                </a:lnTo>
                <a:lnTo>
                  <a:pt x="3141155" y="0"/>
                </a:lnTo>
                <a:lnTo>
                  <a:pt x="3927039" y="0"/>
                </a:lnTo>
                <a:lnTo>
                  <a:pt x="3927039" y="4194293"/>
                </a:lnTo>
                <a:lnTo>
                  <a:pt x="2683462" y="4194293"/>
                </a:lnTo>
                <a:lnTo>
                  <a:pt x="2681786" y="4197911"/>
                </a:lnTo>
                <a:lnTo>
                  <a:pt x="0" y="4197911"/>
                </a:lnTo>
                <a:close/>
              </a:path>
            </a:pathLst>
          </a:custGeom>
        </p:spPr>
      </p:pic>
      <p:pic>
        <p:nvPicPr>
          <p:cNvPr id="18" name="Picture 17" descr="Logo&#10;&#10;Description automatically generated">
            <a:extLst>
              <a:ext uri="{FF2B5EF4-FFF2-40B4-BE49-F238E27FC236}">
                <a16:creationId xmlns:a16="http://schemas.microsoft.com/office/drawing/2014/main" id="{DAB792BA-0D3B-4436-83A8-F96977A999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729612"/>
            <a:ext cx="5401067" cy="804674"/>
          </a:xfrm>
          <a:prstGeom prst="rect">
            <a:avLst/>
          </a:prstGeom>
        </p:spPr>
      </p:pic>
      <p:pic>
        <p:nvPicPr>
          <p:cNvPr id="4" name="Picture 3" descr="A collage of a person and a dog&#10;&#10;Description automatically generated with low confidence">
            <a:extLst>
              <a:ext uri="{FF2B5EF4-FFF2-40B4-BE49-F238E27FC236}">
                <a16:creationId xmlns:a16="http://schemas.microsoft.com/office/drawing/2014/main" id="{26D1BE18-A55B-5141-BF54-328D1C7DB3C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891350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ground, floor&#10;&#10;Description automatically generated">
            <a:extLst>
              <a:ext uri="{FF2B5EF4-FFF2-40B4-BE49-F238E27FC236}">
                <a16:creationId xmlns:a16="http://schemas.microsoft.com/office/drawing/2014/main" id="{6C7DB412-D47F-4540-BE78-23A4809957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78093E5-0D84-4731-A8CD-A7E42E968E44}"/>
              </a:ext>
            </a:extLst>
          </p:cNvPr>
          <p:cNvSpPr>
            <a:spLocks noGrp="1"/>
          </p:cNvSpPr>
          <p:nvPr>
            <p:ph type="title"/>
          </p:nvPr>
        </p:nvSpPr>
        <p:spPr>
          <a:xfrm>
            <a:off x="6237513" y="2966578"/>
            <a:ext cx="5061856" cy="1512661"/>
          </a:xfrm>
        </p:spPr>
        <p:txBody>
          <a:bodyPr>
            <a:normAutofit/>
          </a:bodyPr>
          <a:lstStyle/>
          <a:p>
            <a:r>
              <a:rPr lang="en-AU" sz="3200" dirty="0">
                <a:solidFill>
                  <a:schemeClr val="bg1"/>
                </a:solidFill>
                <a:latin typeface="Arial" panose="020B0604020202020204" pitchFamily="34" charset="0"/>
                <a:cs typeface="Arial" panose="020B0604020202020204" pitchFamily="34" charset="0"/>
              </a:rPr>
              <a:t>HOW TO AVOID DANGER</a:t>
            </a:r>
            <a:br>
              <a:rPr lang="en-AU" sz="3200" dirty="0">
                <a:solidFill>
                  <a:schemeClr val="bg1"/>
                </a:solidFill>
                <a:latin typeface="Arial" panose="020B0604020202020204" pitchFamily="34" charset="0"/>
                <a:cs typeface="Arial" panose="020B0604020202020204" pitchFamily="34" charset="0"/>
              </a:rPr>
            </a:br>
            <a:endParaRPr lang="en-AU" sz="3200" dirty="0">
              <a:solidFill>
                <a:schemeClr val="bg1"/>
              </a:solidFill>
              <a:latin typeface="Arial" panose="020B0604020202020204" pitchFamily="34" charset="0"/>
              <a:cs typeface="Arial" panose="020B0604020202020204" pitchFamily="34" charset="0"/>
            </a:endParaRPr>
          </a:p>
        </p:txBody>
      </p:sp>
      <p:pic>
        <p:nvPicPr>
          <p:cNvPr id="9" name="Picture 8" descr="Text&#10;&#10;Description automatically generated">
            <a:extLst>
              <a:ext uri="{FF2B5EF4-FFF2-40B4-BE49-F238E27FC236}">
                <a16:creationId xmlns:a16="http://schemas.microsoft.com/office/drawing/2014/main" id="{759FB84A-B3CA-45FA-A1E7-BB1DD03947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7043" y="5720392"/>
            <a:ext cx="2090056" cy="745546"/>
          </a:xfrm>
          <a:prstGeom prst="rect">
            <a:avLst/>
          </a:prstGeom>
        </p:spPr>
      </p:pic>
    </p:spTree>
    <p:extLst>
      <p:ext uri="{BB962C8B-B14F-4D97-AF65-F5344CB8AC3E}">
        <p14:creationId xmlns:p14="http://schemas.microsoft.com/office/powerpoint/2010/main" val="11812646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white surface&#10;&#10;Description automatically generated with low confidence">
            <a:extLst>
              <a:ext uri="{FF2B5EF4-FFF2-40B4-BE49-F238E27FC236}">
                <a16:creationId xmlns:a16="http://schemas.microsoft.com/office/drawing/2014/main" id="{F28631EC-2706-4BD4-8453-DFACA92278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A968A25-3BBF-4670-986F-8F4394495897}"/>
              </a:ext>
            </a:extLst>
          </p:cNvPr>
          <p:cNvSpPr>
            <a:spLocks noGrp="1"/>
          </p:cNvSpPr>
          <p:nvPr>
            <p:ph type="title"/>
          </p:nvPr>
        </p:nvSpPr>
        <p:spPr/>
        <p:txBody>
          <a:bodyPr>
            <a:normAutofit/>
          </a:bodyPr>
          <a:lstStyle/>
          <a:p>
            <a:r>
              <a:rPr lang="en-AU" sz="3200" b="1" dirty="0">
                <a:latin typeface="Arial" panose="020B0604020202020204" pitchFamily="34" charset="0"/>
                <a:cs typeface="Arial" panose="020B0604020202020204" pitchFamily="34" charset="0"/>
              </a:rPr>
              <a:t>What is being done about UXO now?</a:t>
            </a:r>
          </a:p>
        </p:txBody>
      </p:sp>
      <p:sp>
        <p:nvSpPr>
          <p:cNvPr id="3" name="Content Placeholder 2">
            <a:extLst>
              <a:ext uri="{FF2B5EF4-FFF2-40B4-BE49-F238E27FC236}">
                <a16:creationId xmlns:a16="http://schemas.microsoft.com/office/drawing/2014/main" id="{1200286E-D002-4080-89B0-DB5D341FEBAC}"/>
              </a:ext>
            </a:extLst>
          </p:cNvPr>
          <p:cNvSpPr>
            <a:spLocks noGrp="1"/>
          </p:cNvSpPr>
          <p:nvPr>
            <p:ph idx="1"/>
          </p:nvPr>
        </p:nvSpPr>
        <p:spPr>
          <a:xfrm>
            <a:off x="838200" y="1825625"/>
            <a:ext cx="8975271" cy="3513818"/>
          </a:xfrm>
        </p:spPr>
        <p:txBody>
          <a:bodyPr>
            <a:normAutofit/>
          </a:bodyPr>
          <a:lstStyle/>
          <a:p>
            <a:pPr marL="0" indent="0">
              <a:buNone/>
            </a:pPr>
            <a:r>
              <a:rPr lang="en-AU" sz="2400" dirty="0">
                <a:latin typeface="Arial" panose="020B0604020202020204" pitchFamily="34" charset="0"/>
                <a:cs typeface="Arial" panose="020B0604020202020204" pitchFamily="34" charset="0"/>
              </a:rPr>
              <a:t>The Department of Defence is:</a:t>
            </a:r>
          </a:p>
          <a:p>
            <a:pPr marL="0" indent="0">
              <a:buNone/>
            </a:pPr>
            <a:endParaRPr lang="en-AU" sz="2400" dirty="0">
              <a:latin typeface="Arial" panose="020B0604020202020204" pitchFamily="34" charset="0"/>
              <a:cs typeface="Arial" panose="020B0604020202020204" pitchFamily="34" charset="0"/>
            </a:endParaRPr>
          </a:p>
          <a:p>
            <a:r>
              <a:rPr lang="en-AU" sz="2400" dirty="0">
                <a:latin typeface="Arial" panose="020B0604020202020204" pitchFamily="34" charset="0"/>
                <a:cs typeface="Arial" panose="020B0604020202020204" pitchFamily="34" charset="0"/>
              </a:rPr>
              <a:t>Making UXO safe when they are found</a:t>
            </a:r>
          </a:p>
          <a:p>
            <a:r>
              <a:rPr lang="en-AU" sz="2400" dirty="0">
                <a:latin typeface="Arial" panose="020B0604020202020204" pitchFamily="34" charset="0"/>
                <a:cs typeface="Arial" panose="020B0604020202020204" pitchFamily="34" charset="0"/>
              </a:rPr>
              <a:t>Providing information to help people like us!</a:t>
            </a:r>
          </a:p>
          <a:p>
            <a:r>
              <a:rPr lang="en-AU" sz="2400" dirty="0">
                <a:latin typeface="Arial" panose="020B0604020202020204" pitchFamily="34" charset="0"/>
                <a:cs typeface="Arial" panose="020B0604020202020204" pitchFamily="34" charset="0"/>
              </a:rPr>
              <a:t>Limiting access to potentially contaminated Defence land</a:t>
            </a:r>
          </a:p>
          <a:p>
            <a:r>
              <a:rPr lang="en-AU" sz="2400" dirty="0">
                <a:latin typeface="Arial" panose="020B0604020202020204" pitchFamily="34" charset="0"/>
                <a:cs typeface="Arial" panose="020B0604020202020204" pitchFamily="34" charset="0"/>
              </a:rPr>
              <a:t>Keeping records of land affected by UXO</a:t>
            </a:r>
          </a:p>
          <a:p>
            <a:r>
              <a:rPr lang="en-AU" sz="2400" dirty="0">
                <a:latin typeface="Arial" panose="020B0604020202020204" pitchFamily="34" charset="0"/>
                <a:cs typeface="Arial" panose="020B0604020202020204" pitchFamily="34" charset="0"/>
              </a:rPr>
              <a:t>Providing input to development and zoning proposals</a:t>
            </a:r>
          </a:p>
        </p:txBody>
      </p:sp>
      <p:pic>
        <p:nvPicPr>
          <p:cNvPr id="7" name="Picture 6">
            <a:extLst>
              <a:ext uri="{FF2B5EF4-FFF2-40B4-BE49-F238E27FC236}">
                <a16:creationId xmlns:a16="http://schemas.microsoft.com/office/drawing/2014/main" id="{0F1771BA-D83A-4926-95EF-79CF970E06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14223" y="6004340"/>
            <a:ext cx="5401067" cy="804674"/>
          </a:xfrm>
          <a:prstGeom prst="rect">
            <a:avLst/>
          </a:prstGeom>
        </p:spPr>
      </p:pic>
    </p:spTree>
    <p:extLst>
      <p:ext uri="{BB962C8B-B14F-4D97-AF65-F5344CB8AC3E}">
        <p14:creationId xmlns:p14="http://schemas.microsoft.com/office/powerpoint/2010/main" val="2884313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white surface&#10;&#10;Description automatically generated with low confidence">
            <a:extLst>
              <a:ext uri="{FF2B5EF4-FFF2-40B4-BE49-F238E27FC236}">
                <a16:creationId xmlns:a16="http://schemas.microsoft.com/office/drawing/2014/main" id="{F28631EC-2706-4BD4-8453-DFACA92278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A968A25-3BBF-4670-986F-8F4394495897}"/>
              </a:ext>
            </a:extLst>
          </p:cNvPr>
          <p:cNvSpPr>
            <a:spLocks noGrp="1"/>
          </p:cNvSpPr>
          <p:nvPr>
            <p:ph type="title"/>
          </p:nvPr>
        </p:nvSpPr>
        <p:spPr/>
        <p:txBody>
          <a:bodyPr>
            <a:normAutofit/>
          </a:bodyPr>
          <a:lstStyle/>
          <a:p>
            <a:r>
              <a:rPr lang="en-AU" sz="3200" b="1" dirty="0">
                <a:latin typeface="Arial" panose="020B0604020202020204" pitchFamily="34" charset="0"/>
                <a:cs typeface="Arial" panose="020B0604020202020204" pitchFamily="34" charset="0"/>
              </a:rPr>
              <a:t>What should we do if we see something?</a:t>
            </a:r>
          </a:p>
        </p:txBody>
      </p:sp>
      <p:graphicFrame>
        <p:nvGraphicFramePr>
          <p:cNvPr id="9" name="Content Placeholder 2">
            <a:extLst>
              <a:ext uri="{FF2B5EF4-FFF2-40B4-BE49-F238E27FC236}">
                <a16:creationId xmlns:a16="http://schemas.microsoft.com/office/drawing/2014/main" id="{160AE40D-5982-46EE-AAFB-72F5582CF18F}"/>
              </a:ext>
            </a:extLst>
          </p:cNvPr>
          <p:cNvGraphicFramePr>
            <a:graphicFrameLocks noGrp="1"/>
          </p:cNvGraphicFramePr>
          <p:nvPr>
            <p:ph idx="1"/>
          </p:nvPr>
        </p:nvGraphicFramePr>
        <p:xfrm>
          <a:off x="838200" y="1825625"/>
          <a:ext cx="8975271" cy="28770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Picture 6" descr="Text&#10;&#10;Description automatically generated">
            <a:extLst>
              <a:ext uri="{FF2B5EF4-FFF2-40B4-BE49-F238E27FC236}">
                <a16:creationId xmlns:a16="http://schemas.microsoft.com/office/drawing/2014/main" id="{0F1771BA-D83A-4926-95EF-79CF970E06A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14223" y="6004340"/>
            <a:ext cx="5401067" cy="804674"/>
          </a:xfrm>
          <a:prstGeom prst="rect">
            <a:avLst/>
          </a:prstGeom>
        </p:spPr>
      </p:pic>
    </p:spTree>
    <p:extLst>
      <p:ext uri="{BB962C8B-B14F-4D97-AF65-F5344CB8AC3E}">
        <p14:creationId xmlns:p14="http://schemas.microsoft.com/office/powerpoint/2010/main" val="14716213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white surface&#10;&#10;Description automatically generated with low confidence">
            <a:extLst>
              <a:ext uri="{FF2B5EF4-FFF2-40B4-BE49-F238E27FC236}">
                <a16:creationId xmlns:a16="http://schemas.microsoft.com/office/drawing/2014/main" id="{F28631EC-2706-4BD4-8453-DFACA92278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5268"/>
            <a:ext cx="12192000" cy="6858000"/>
          </a:xfrm>
          <a:prstGeom prst="rect">
            <a:avLst/>
          </a:prstGeom>
        </p:spPr>
      </p:pic>
      <p:sp>
        <p:nvSpPr>
          <p:cNvPr id="2" name="Title 1">
            <a:extLst>
              <a:ext uri="{FF2B5EF4-FFF2-40B4-BE49-F238E27FC236}">
                <a16:creationId xmlns:a16="http://schemas.microsoft.com/office/drawing/2014/main" id="{BA968A25-3BBF-4670-986F-8F4394495897}"/>
              </a:ext>
            </a:extLst>
          </p:cNvPr>
          <p:cNvSpPr>
            <a:spLocks noGrp="1"/>
          </p:cNvSpPr>
          <p:nvPr>
            <p:ph type="title"/>
          </p:nvPr>
        </p:nvSpPr>
        <p:spPr/>
        <p:txBody>
          <a:bodyPr>
            <a:normAutofit/>
          </a:bodyPr>
          <a:lstStyle/>
          <a:p>
            <a:r>
              <a:rPr lang="en-AU" sz="3200" b="1" dirty="0">
                <a:latin typeface="Arial" panose="020B0604020202020204" pitchFamily="34" charset="0"/>
                <a:cs typeface="Arial" panose="020B0604020202020204" pitchFamily="34" charset="0"/>
              </a:rPr>
              <a:t>Unexploded Ordnance Video</a:t>
            </a:r>
          </a:p>
        </p:txBody>
      </p:sp>
      <p:pic>
        <p:nvPicPr>
          <p:cNvPr id="7" name="Picture 6">
            <a:extLst>
              <a:ext uri="{FF2B5EF4-FFF2-40B4-BE49-F238E27FC236}">
                <a16:creationId xmlns:a16="http://schemas.microsoft.com/office/drawing/2014/main" id="{0F1771BA-D83A-4926-95EF-79CF970E06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14223" y="6004340"/>
            <a:ext cx="5401067" cy="804674"/>
          </a:xfrm>
          <a:prstGeom prst="rect">
            <a:avLst/>
          </a:prstGeom>
        </p:spPr>
      </p:pic>
      <p:pic>
        <p:nvPicPr>
          <p:cNvPr id="10" name="Online Media 9" descr="UNEXPLODED ORDNANCE (UXO) - WHAT IS IT AND WHY IS IT DANGEROUS">
            <a:extLst>
              <a:ext uri="{FF2B5EF4-FFF2-40B4-BE49-F238E27FC236}">
                <a16:creationId xmlns:a16="http://schemas.microsoft.com/office/drawing/2014/main" id="{37023B8F-D480-EA4C-ADFA-692B62F86B37}"/>
              </a:ext>
            </a:extLst>
          </p:cNvPr>
          <p:cNvPicPr>
            <a:picLocks noGrp="1" noRot="1" noChangeAspect="1"/>
          </p:cNvPicPr>
          <p:nvPr>
            <p:ph idx="1"/>
            <a:videoFile r:link="rId1"/>
          </p:nvPr>
        </p:nvPicPr>
        <p:blipFill>
          <a:blip r:embed="rId6"/>
          <a:stretch>
            <a:fillRect/>
          </a:stretch>
        </p:blipFill>
        <p:spPr>
          <a:xfrm>
            <a:off x="2369325" y="1690688"/>
            <a:ext cx="7453350" cy="4192415"/>
          </a:xfrm>
          <a:prstGeom prst="rect">
            <a:avLst/>
          </a:prstGeom>
        </p:spPr>
      </p:pic>
    </p:spTree>
    <p:extLst>
      <p:ext uri="{BB962C8B-B14F-4D97-AF65-F5344CB8AC3E}">
        <p14:creationId xmlns:p14="http://schemas.microsoft.com/office/powerpoint/2010/main" val="1275578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ground, furniture&#10;&#10;Description automatically generated">
            <a:extLst>
              <a:ext uri="{FF2B5EF4-FFF2-40B4-BE49-F238E27FC236}">
                <a16:creationId xmlns:a16="http://schemas.microsoft.com/office/drawing/2014/main" id="{401A83D5-717D-4991-9EA6-BD59855B23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B257B1-2D88-4F82-8E56-5C0592347DEC}"/>
              </a:ext>
            </a:extLst>
          </p:cNvPr>
          <p:cNvSpPr>
            <a:spLocks noGrp="1"/>
          </p:cNvSpPr>
          <p:nvPr>
            <p:ph type="ctrTitle"/>
          </p:nvPr>
        </p:nvSpPr>
        <p:spPr>
          <a:xfrm>
            <a:off x="815789" y="899859"/>
            <a:ext cx="4661646" cy="2708755"/>
          </a:xfrm>
        </p:spPr>
        <p:txBody>
          <a:bodyPr>
            <a:normAutofit/>
          </a:bodyPr>
          <a:lstStyle/>
          <a:p>
            <a:pPr algn="l"/>
            <a:r>
              <a:rPr lang="en-AU" sz="2400" cap="all" dirty="0">
                <a:solidFill>
                  <a:srgbClr val="FFFF00"/>
                </a:solidFill>
                <a:latin typeface="Arial" panose="020B0604020202020204" pitchFamily="34" charset="0"/>
                <a:cs typeface="Arial" panose="020B0604020202020204" pitchFamily="34" charset="0"/>
              </a:rPr>
              <a:t>For more information visit</a:t>
            </a:r>
            <a:r>
              <a:rPr lang="en-AU" sz="2400" dirty="0">
                <a:solidFill>
                  <a:schemeClr val="bg1"/>
                </a:solidFill>
                <a:latin typeface="Arial" panose="020B0604020202020204" pitchFamily="34" charset="0"/>
                <a:cs typeface="Arial" panose="020B0604020202020204" pitchFamily="34" charset="0"/>
              </a:rPr>
              <a:t/>
            </a:r>
            <a:br>
              <a:rPr lang="en-AU" sz="2400" dirty="0">
                <a:solidFill>
                  <a:schemeClr val="bg1"/>
                </a:solidFill>
                <a:latin typeface="Arial" panose="020B0604020202020204" pitchFamily="34" charset="0"/>
                <a:cs typeface="Arial" panose="020B0604020202020204" pitchFamily="34" charset="0"/>
              </a:rPr>
            </a:br>
            <a:r>
              <a:rPr lang="en-AU" sz="2400" dirty="0">
                <a:solidFill>
                  <a:schemeClr val="bg1"/>
                </a:solidFill>
                <a:latin typeface="Arial" panose="020B0604020202020204" pitchFamily="34" charset="0"/>
                <a:cs typeface="Arial" panose="020B0604020202020204" pitchFamily="34" charset="0"/>
              </a:rPr>
              <a:t>www.defence.gov.au/uxo</a:t>
            </a:r>
            <a:r>
              <a:rPr lang="en-AU" sz="2800" dirty="0">
                <a:solidFill>
                  <a:schemeClr val="bg1"/>
                </a:solidFill>
                <a:latin typeface="Arial" panose="020B0604020202020204" pitchFamily="34" charset="0"/>
                <a:cs typeface="Arial" panose="020B0604020202020204" pitchFamily="34" charset="0"/>
              </a:rPr>
              <a:t/>
            </a:r>
            <a:br>
              <a:rPr lang="en-AU" sz="2800" dirty="0">
                <a:solidFill>
                  <a:schemeClr val="bg1"/>
                </a:solidFill>
                <a:latin typeface="Arial" panose="020B0604020202020204" pitchFamily="34" charset="0"/>
                <a:cs typeface="Arial" panose="020B0604020202020204" pitchFamily="34" charset="0"/>
              </a:rPr>
            </a:br>
            <a:endParaRPr lang="en-AU" sz="2800" dirty="0">
              <a:solidFill>
                <a:srgbClr val="FFFF00"/>
              </a:solidFill>
              <a:latin typeface="Arial" panose="020B0604020202020204" pitchFamily="34" charset="0"/>
              <a:cs typeface="Arial" panose="020B0604020202020204" pitchFamily="34" charset="0"/>
            </a:endParaRPr>
          </a:p>
        </p:txBody>
      </p:sp>
      <p:pic>
        <p:nvPicPr>
          <p:cNvPr id="12" name="Picture 11" descr="Text&#10;&#10;Description automatically generated">
            <a:extLst>
              <a:ext uri="{FF2B5EF4-FFF2-40B4-BE49-F238E27FC236}">
                <a16:creationId xmlns:a16="http://schemas.microsoft.com/office/drawing/2014/main" id="{9482FE5F-4EDD-4112-AE33-2732263BC4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49890" y="5927270"/>
            <a:ext cx="1968946" cy="702345"/>
          </a:xfrm>
          <a:prstGeom prst="rect">
            <a:avLst/>
          </a:prstGeom>
        </p:spPr>
      </p:pic>
      <p:pic>
        <p:nvPicPr>
          <p:cNvPr id="6" name="Picture 5" descr="Text&#10;&#10;Description automatically generated">
            <a:extLst>
              <a:ext uri="{FF2B5EF4-FFF2-40B4-BE49-F238E27FC236}">
                <a16:creationId xmlns:a16="http://schemas.microsoft.com/office/drawing/2014/main" id="{51F0C253-A982-4644-B849-21E4CF354D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49890" y="1648446"/>
            <a:ext cx="3500238" cy="3920336"/>
          </a:xfrm>
          <a:prstGeom prst="rect">
            <a:avLst/>
          </a:prstGeom>
        </p:spPr>
      </p:pic>
    </p:spTree>
    <p:extLst>
      <p:ext uri="{BB962C8B-B14F-4D97-AF65-F5344CB8AC3E}">
        <p14:creationId xmlns:p14="http://schemas.microsoft.com/office/powerpoint/2010/main" val="4208756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ground, floor&#10;&#10;Description automatically generated">
            <a:extLst>
              <a:ext uri="{FF2B5EF4-FFF2-40B4-BE49-F238E27FC236}">
                <a16:creationId xmlns:a16="http://schemas.microsoft.com/office/drawing/2014/main" id="{6C7DB412-D47F-4540-BE78-23A4809957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78093E5-0D84-4731-A8CD-A7E42E968E44}"/>
              </a:ext>
            </a:extLst>
          </p:cNvPr>
          <p:cNvSpPr>
            <a:spLocks noGrp="1"/>
          </p:cNvSpPr>
          <p:nvPr>
            <p:ph type="title"/>
          </p:nvPr>
        </p:nvSpPr>
        <p:spPr>
          <a:xfrm>
            <a:off x="6859815" y="216453"/>
            <a:ext cx="5332185" cy="1848530"/>
          </a:xfrm>
        </p:spPr>
        <p:txBody>
          <a:bodyPr>
            <a:normAutofit/>
          </a:bodyPr>
          <a:lstStyle/>
          <a:p>
            <a:r>
              <a:rPr lang="en-AU" sz="3200" cap="all" dirty="0">
                <a:solidFill>
                  <a:schemeClr val="bg1"/>
                </a:solidFill>
                <a:latin typeface="Arial" panose="020B0604020202020204" pitchFamily="34" charset="0"/>
                <a:cs typeface="Arial" panose="020B0604020202020204" pitchFamily="34" charset="0"/>
              </a:rPr>
              <a:t>What is </a:t>
            </a:r>
            <a:r>
              <a:rPr lang="en-AU" sz="3200" cap="all" dirty="0" err="1">
                <a:solidFill>
                  <a:srgbClr val="FF0000"/>
                </a:solidFill>
                <a:latin typeface="Arial" panose="020B0604020202020204" pitchFamily="34" charset="0"/>
                <a:cs typeface="Arial" panose="020B0604020202020204" pitchFamily="34" charset="0"/>
              </a:rPr>
              <a:t>U</a:t>
            </a:r>
            <a:r>
              <a:rPr lang="en-AU" sz="3200" cap="all" dirty="0" err="1">
                <a:solidFill>
                  <a:schemeClr val="bg1"/>
                </a:solidFill>
                <a:latin typeface="Arial" panose="020B0604020202020204" pitchFamily="34" charset="0"/>
                <a:cs typeface="Arial" panose="020B0604020202020204" pitchFamily="34" charset="0"/>
              </a:rPr>
              <a:t>ne</a:t>
            </a:r>
            <a:r>
              <a:rPr lang="en-AU" sz="3200" cap="all" dirty="0" err="1">
                <a:solidFill>
                  <a:srgbClr val="FF0000"/>
                </a:solidFill>
                <a:latin typeface="Arial" panose="020B0604020202020204" pitchFamily="34" charset="0"/>
                <a:cs typeface="Arial" panose="020B0604020202020204" pitchFamily="34" charset="0"/>
              </a:rPr>
              <a:t>X</a:t>
            </a:r>
            <a:r>
              <a:rPr lang="en-AU" sz="3200" cap="all" dirty="0" err="1">
                <a:solidFill>
                  <a:schemeClr val="bg1"/>
                </a:solidFill>
                <a:latin typeface="Arial" panose="020B0604020202020204" pitchFamily="34" charset="0"/>
                <a:cs typeface="Arial" panose="020B0604020202020204" pitchFamily="34" charset="0"/>
              </a:rPr>
              <a:t>ploded</a:t>
            </a:r>
            <a:r>
              <a:rPr lang="en-AU" sz="3200" cap="all" dirty="0">
                <a:solidFill>
                  <a:schemeClr val="bg1"/>
                </a:solidFill>
                <a:latin typeface="Arial" panose="020B0604020202020204" pitchFamily="34" charset="0"/>
                <a:cs typeface="Arial" panose="020B0604020202020204" pitchFamily="34" charset="0"/>
              </a:rPr>
              <a:t> </a:t>
            </a:r>
            <a:r>
              <a:rPr lang="en-AU" sz="3200" cap="all" dirty="0">
                <a:solidFill>
                  <a:srgbClr val="FF0000"/>
                </a:solidFill>
                <a:latin typeface="Arial" panose="020B0604020202020204" pitchFamily="34" charset="0"/>
                <a:cs typeface="Arial" panose="020B0604020202020204" pitchFamily="34" charset="0"/>
              </a:rPr>
              <a:t>O</a:t>
            </a:r>
            <a:r>
              <a:rPr lang="en-AU" sz="3200" cap="all" dirty="0">
                <a:solidFill>
                  <a:schemeClr val="bg1"/>
                </a:solidFill>
                <a:latin typeface="Arial" panose="020B0604020202020204" pitchFamily="34" charset="0"/>
                <a:cs typeface="Arial" panose="020B0604020202020204" pitchFamily="34" charset="0"/>
              </a:rPr>
              <a:t>rdnance (UXO)?</a:t>
            </a:r>
          </a:p>
        </p:txBody>
      </p:sp>
      <p:pic>
        <p:nvPicPr>
          <p:cNvPr id="9" name="Picture 8" descr="Text&#10;&#10;Description automatically generated">
            <a:extLst>
              <a:ext uri="{FF2B5EF4-FFF2-40B4-BE49-F238E27FC236}">
                <a16:creationId xmlns:a16="http://schemas.microsoft.com/office/drawing/2014/main" id="{759FB84A-B3CA-45FA-A1E7-BB1DD03947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7043" y="5720392"/>
            <a:ext cx="2090056" cy="745546"/>
          </a:xfrm>
          <a:prstGeom prst="rect">
            <a:avLst/>
          </a:prstGeom>
        </p:spPr>
      </p:pic>
    </p:spTree>
    <p:extLst>
      <p:ext uri="{BB962C8B-B14F-4D97-AF65-F5344CB8AC3E}">
        <p14:creationId xmlns:p14="http://schemas.microsoft.com/office/powerpoint/2010/main" val="32926964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white surface&#10;&#10;Description automatically generated with low confidence">
            <a:extLst>
              <a:ext uri="{FF2B5EF4-FFF2-40B4-BE49-F238E27FC236}">
                <a16:creationId xmlns:a16="http://schemas.microsoft.com/office/drawing/2014/main" id="{F28631EC-2706-4BD4-8453-DFACA92278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A968A25-3BBF-4670-986F-8F4394495897}"/>
              </a:ext>
            </a:extLst>
          </p:cNvPr>
          <p:cNvSpPr>
            <a:spLocks noGrp="1"/>
          </p:cNvSpPr>
          <p:nvPr>
            <p:ph type="title"/>
          </p:nvPr>
        </p:nvSpPr>
        <p:spPr/>
        <p:txBody>
          <a:bodyPr>
            <a:normAutofit/>
          </a:bodyPr>
          <a:lstStyle/>
          <a:p>
            <a:r>
              <a:rPr lang="en-AU" sz="3200" b="1" dirty="0">
                <a:latin typeface="Arial" panose="020B0604020202020204" pitchFamily="34" charset="0"/>
                <a:cs typeface="Arial" panose="020B0604020202020204" pitchFamily="34" charset="0"/>
              </a:rPr>
              <a:t>What is </a:t>
            </a:r>
            <a:r>
              <a:rPr lang="en-AU" sz="3200" b="1" dirty="0" err="1">
                <a:solidFill>
                  <a:srgbClr val="FF0000"/>
                </a:solidFill>
                <a:latin typeface="Arial" panose="020B0604020202020204" pitchFamily="34" charset="0"/>
                <a:cs typeface="Arial" panose="020B0604020202020204" pitchFamily="34" charset="0"/>
              </a:rPr>
              <a:t>U</a:t>
            </a:r>
            <a:r>
              <a:rPr lang="en-AU" sz="3200" b="1" dirty="0" err="1">
                <a:latin typeface="Arial" panose="020B0604020202020204" pitchFamily="34" charset="0"/>
                <a:cs typeface="Arial" panose="020B0604020202020204" pitchFamily="34" charset="0"/>
              </a:rPr>
              <a:t>ne</a:t>
            </a:r>
            <a:r>
              <a:rPr lang="en-AU" sz="3200" b="1" dirty="0" err="1">
                <a:solidFill>
                  <a:srgbClr val="FF0000"/>
                </a:solidFill>
                <a:latin typeface="Arial" panose="020B0604020202020204" pitchFamily="34" charset="0"/>
                <a:cs typeface="Arial" panose="020B0604020202020204" pitchFamily="34" charset="0"/>
              </a:rPr>
              <a:t>X</a:t>
            </a:r>
            <a:r>
              <a:rPr lang="en-AU" sz="3200" b="1" dirty="0" err="1">
                <a:latin typeface="Arial" panose="020B0604020202020204" pitchFamily="34" charset="0"/>
                <a:cs typeface="Arial" panose="020B0604020202020204" pitchFamily="34" charset="0"/>
              </a:rPr>
              <a:t>ploded</a:t>
            </a:r>
            <a:r>
              <a:rPr lang="en-AU" sz="3200" b="1" dirty="0">
                <a:latin typeface="Arial" panose="020B0604020202020204" pitchFamily="34" charset="0"/>
                <a:cs typeface="Arial" panose="020B0604020202020204" pitchFamily="34" charset="0"/>
              </a:rPr>
              <a:t> </a:t>
            </a:r>
            <a:r>
              <a:rPr lang="en-AU" sz="3200" b="1" dirty="0">
                <a:solidFill>
                  <a:srgbClr val="FF0000"/>
                </a:solidFill>
                <a:latin typeface="Arial" panose="020B0604020202020204" pitchFamily="34" charset="0"/>
                <a:cs typeface="Arial" panose="020B0604020202020204" pitchFamily="34" charset="0"/>
              </a:rPr>
              <a:t>O</a:t>
            </a:r>
            <a:r>
              <a:rPr lang="en-AU" sz="3200" b="1" dirty="0">
                <a:latin typeface="Arial" panose="020B0604020202020204" pitchFamily="34" charset="0"/>
                <a:cs typeface="Arial" panose="020B0604020202020204" pitchFamily="34" charset="0"/>
              </a:rPr>
              <a:t>rdnance (UXO)?</a:t>
            </a:r>
          </a:p>
        </p:txBody>
      </p:sp>
      <p:sp>
        <p:nvSpPr>
          <p:cNvPr id="3" name="Content Placeholder 2">
            <a:extLst>
              <a:ext uri="{FF2B5EF4-FFF2-40B4-BE49-F238E27FC236}">
                <a16:creationId xmlns:a16="http://schemas.microsoft.com/office/drawing/2014/main" id="{1200286E-D002-4080-89B0-DB5D341FEBAC}"/>
              </a:ext>
            </a:extLst>
          </p:cNvPr>
          <p:cNvSpPr>
            <a:spLocks noGrp="1"/>
          </p:cNvSpPr>
          <p:nvPr>
            <p:ph idx="1"/>
          </p:nvPr>
        </p:nvSpPr>
        <p:spPr>
          <a:xfrm>
            <a:off x="838200" y="1825625"/>
            <a:ext cx="8975271" cy="4351338"/>
          </a:xfrm>
        </p:spPr>
        <p:txBody>
          <a:bodyPr>
            <a:normAutofit/>
          </a:bodyPr>
          <a:lstStyle/>
          <a:p>
            <a:r>
              <a:rPr lang="en-AU" sz="2400" dirty="0">
                <a:solidFill>
                  <a:srgbClr val="000000"/>
                </a:solidFill>
                <a:latin typeface="Arial" panose="020B0604020202020204" pitchFamily="34" charset="0"/>
                <a:ea typeface="MS Mincho" panose="02020609040205080304" pitchFamily="49" charset="-128"/>
                <a:cs typeface="Arial" panose="020B0604020202020204" pitchFamily="34" charset="0"/>
              </a:rPr>
              <a:t>Military ammunition or explosives that have been primed and launched but remain unexploded.</a:t>
            </a:r>
          </a:p>
          <a:p>
            <a:endParaRPr lang="en-AU" sz="24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r>
              <a:rPr lang="en-AU" sz="2400" dirty="0">
                <a:solidFill>
                  <a:srgbClr val="000000"/>
                </a:solidFill>
                <a:latin typeface="Arial" panose="020B0604020202020204" pitchFamily="34" charset="0"/>
                <a:ea typeface="MS Mincho" panose="02020609040205080304" pitchFamily="49" charset="-128"/>
                <a:cs typeface="Arial" panose="020B0604020202020204" pitchFamily="34" charset="0"/>
              </a:rPr>
              <a:t>M</a:t>
            </a:r>
            <a:r>
              <a:rPr lang="en-AU" sz="24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ortars, bombs, mines, artillery shells, hand grenades, rockets, missiles, and many other types of ammunition and explosives.</a:t>
            </a:r>
          </a:p>
          <a:p>
            <a:endParaRPr lang="en-AU" sz="24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r>
              <a:rPr lang="en-US" sz="2400" dirty="0">
                <a:solidFill>
                  <a:srgbClr val="000000"/>
                </a:solidFill>
                <a:latin typeface="Arial" panose="020B0604020202020204" pitchFamily="34" charset="0"/>
                <a:ea typeface="MS Mincho" panose="02020609040205080304" pitchFamily="49" charset="-128"/>
                <a:cs typeface="Arial" panose="020B0604020202020204" pitchFamily="34" charset="0"/>
              </a:rPr>
              <a:t>UXO in Australia, range from bombs and rockets to missiles and hand grenades.</a:t>
            </a:r>
            <a:endParaRPr lang="en-AU" sz="2400" dirty="0">
              <a:solidFill>
                <a:srgbClr val="000000"/>
              </a:solidFill>
              <a:latin typeface="Arial" panose="020B0604020202020204" pitchFamily="34" charset="0"/>
              <a:ea typeface="MS Mincho" panose="02020609040205080304" pitchFamily="49" charset="-128"/>
              <a:cs typeface="Arial" panose="020B0604020202020204" pitchFamily="34" charset="0"/>
            </a:endParaRPr>
          </a:p>
        </p:txBody>
      </p:sp>
      <p:pic>
        <p:nvPicPr>
          <p:cNvPr id="7" name="Picture 6">
            <a:extLst>
              <a:ext uri="{FF2B5EF4-FFF2-40B4-BE49-F238E27FC236}">
                <a16:creationId xmlns:a16="http://schemas.microsoft.com/office/drawing/2014/main" id="{0F1771BA-D83A-4926-95EF-79CF970E06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14223" y="6004340"/>
            <a:ext cx="5401067" cy="804674"/>
          </a:xfrm>
          <a:prstGeom prst="rect">
            <a:avLst/>
          </a:prstGeom>
        </p:spPr>
      </p:pic>
    </p:spTree>
    <p:extLst>
      <p:ext uri="{BB962C8B-B14F-4D97-AF65-F5344CB8AC3E}">
        <p14:creationId xmlns:p14="http://schemas.microsoft.com/office/powerpoint/2010/main" val="29478580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95B30-E52F-4835-8FDF-9269B377DD75}"/>
              </a:ext>
            </a:extLst>
          </p:cNvPr>
          <p:cNvSpPr>
            <a:spLocks noGrp="1"/>
          </p:cNvSpPr>
          <p:nvPr>
            <p:ph type="title"/>
          </p:nvPr>
        </p:nvSpPr>
        <p:spPr>
          <a:xfrm>
            <a:off x="1150723" y="2041407"/>
            <a:ext cx="2628900" cy="2547257"/>
          </a:xfrm>
          <a:noFill/>
        </p:spPr>
        <p:txBody>
          <a:bodyPr vert="horz" lIns="91440" tIns="45720" rIns="91440" bIns="45720" rtlCol="0" anchor="ctr">
            <a:normAutofit/>
          </a:bodyPr>
          <a:lstStyle/>
          <a:p>
            <a:pPr algn="ctr"/>
            <a:r>
              <a:rPr lang="en-US" sz="3200" kern="1200" dirty="0" smtClean="0">
                <a:latin typeface="+mj-lt"/>
                <a:ea typeface="+mj-ea"/>
                <a:cs typeface="+mj-cs"/>
              </a:rPr>
              <a:t>What is Unexploded (</a:t>
            </a:r>
            <a:r>
              <a:rPr lang="en-US" sz="3200" kern="1200" dirty="0">
                <a:latin typeface="+mj-lt"/>
                <a:ea typeface="+mj-ea"/>
                <a:cs typeface="+mj-cs"/>
              </a:rPr>
              <a:t>UXO)?</a:t>
            </a:r>
          </a:p>
        </p:txBody>
      </p:sp>
      <p:pic>
        <p:nvPicPr>
          <p:cNvPr id="5" name="Picture 4" descr="Text&#10;&#10;Description automatically generated with low confidence">
            <a:extLst>
              <a:ext uri="{FF2B5EF4-FFF2-40B4-BE49-F238E27FC236}">
                <a16:creationId xmlns:a16="http://schemas.microsoft.com/office/drawing/2014/main" id="{62C748EF-4CDD-ED4B-9A48-2E38369D62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8167" y="677992"/>
            <a:ext cx="7341490" cy="5304225"/>
          </a:xfrm>
          <a:prstGeom prst="rect">
            <a:avLst/>
          </a:prstGeom>
        </p:spPr>
      </p:pic>
      <p:sp>
        <p:nvSpPr>
          <p:cNvPr id="4" name="Isosceles Triangle 3"/>
          <p:cNvSpPr/>
          <p:nvPr/>
        </p:nvSpPr>
        <p:spPr>
          <a:xfrm rot="5400000">
            <a:off x="1125735" y="1996887"/>
            <a:ext cx="3253464" cy="2699951"/>
          </a:xfrm>
          <a:prstGeom prst="triangle">
            <a:avLst>
              <a:gd name="adj" fmla="val 49027"/>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lumMod val="65000"/>
                </a:schemeClr>
              </a:solidFill>
            </a:endParaRPr>
          </a:p>
        </p:txBody>
      </p:sp>
      <p:sp>
        <p:nvSpPr>
          <p:cNvPr id="6" name="TextBox 5"/>
          <p:cNvSpPr txBox="1"/>
          <p:nvPr/>
        </p:nvSpPr>
        <p:spPr>
          <a:xfrm>
            <a:off x="1248033" y="2551670"/>
            <a:ext cx="2315346" cy="1384995"/>
          </a:xfrm>
          <a:prstGeom prst="rect">
            <a:avLst/>
          </a:prstGeom>
          <a:noFill/>
        </p:spPr>
        <p:txBody>
          <a:bodyPr wrap="square" rtlCol="0">
            <a:spAutoFit/>
          </a:bodyPr>
          <a:lstStyle/>
          <a:p>
            <a:pPr algn="ctr"/>
            <a:r>
              <a:rPr lang="en-AU" sz="2800" dirty="0" smtClean="0"/>
              <a:t>What Is Unexploded Ordnance</a:t>
            </a:r>
            <a:endParaRPr lang="en-AU" sz="2800" dirty="0"/>
          </a:p>
        </p:txBody>
      </p:sp>
    </p:spTree>
    <p:extLst>
      <p:ext uri="{BB962C8B-B14F-4D97-AF65-F5344CB8AC3E}">
        <p14:creationId xmlns:p14="http://schemas.microsoft.com/office/powerpoint/2010/main" val="37780159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white surface&#10;&#10;Description automatically generated with low confidence">
            <a:extLst>
              <a:ext uri="{FF2B5EF4-FFF2-40B4-BE49-F238E27FC236}">
                <a16:creationId xmlns:a16="http://schemas.microsoft.com/office/drawing/2014/main" id="{F28631EC-2706-4BD4-8453-DFACA92278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A968A25-3BBF-4670-986F-8F4394495897}"/>
              </a:ext>
            </a:extLst>
          </p:cNvPr>
          <p:cNvSpPr>
            <a:spLocks noGrp="1"/>
          </p:cNvSpPr>
          <p:nvPr>
            <p:ph type="title"/>
          </p:nvPr>
        </p:nvSpPr>
        <p:spPr/>
        <p:txBody>
          <a:bodyPr>
            <a:normAutofit/>
          </a:bodyPr>
          <a:lstStyle/>
          <a:p>
            <a:r>
              <a:rPr lang="en-AU" sz="3200" b="1" dirty="0">
                <a:latin typeface="Arial" panose="020B0604020202020204" pitchFamily="34" charset="0"/>
                <a:cs typeface="Arial" panose="020B0604020202020204" pitchFamily="34" charset="0"/>
              </a:rPr>
              <a:t>Why is UXO so dangerous?</a:t>
            </a:r>
          </a:p>
        </p:txBody>
      </p:sp>
      <p:pic>
        <p:nvPicPr>
          <p:cNvPr id="7" name="Picture 6">
            <a:extLst>
              <a:ext uri="{FF2B5EF4-FFF2-40B4-BE49-F238E27FC236}">
                <a16:creationId xmlns:a16="http://schemas.microsoft.com/office/drawing/2014/main" id="{0F1771BA-D83A-4926-95EF-79CF970E06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14223" y="6004340"/>
            <a:ext cx="5401067" cy="804674"/>
          </a:xfrm>
          <a:prstGeom prst="rect">
            <a:avLst/>
          </a:prstGeom>
        </p:spPr>
      </p:pic>
      <p:sp>
        <p:nvSpPr>
          <p:cNvPr id="6" name="Content Placeholder 2">
            <a:extLst>
              <a:ext uri="{FF2B5EF4-FFF2-40B4-BE49-F238E27FC236}">
                <a16:creationId xmlns:a16="http://schemas.microsoft.com/office/drawing/2014/main" id="{C5D6DF44-2471-4B64-AEBB-0E6BE2A64F9F}"/>
              </a:ext>
            </a:extLst>
          </p:cNvPr>
          <p:cNvSpPr txBox="1">
            <a:spLocks/>
          </p:cNvSpPr>
          <p:nvPr/>
        </p:nvSpPr>
        <p:spPr>
          <a:xfrm>
            <a:off x="838200" y="1876194"/>
            <a:ext cx="8991600" cy="33863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400" dirty="0">
                <a:solidFill>
                  <a:srgbClr val="000000"/>
                </a:solidFill>
                <a:latin typeface="Arial" panose="020B0604020202020204" pitchFamily="34" charset="0"/>
                <a:ea typeface="MS Mincho" panose="02020609040205080304" pitchFamily="49" charset="-128"/>
                <a:cs typeface="Arial" panose="020B0604020202020204" pitchFamily="34" charset="0"/>
              </a:rPr>
              <a:t>Just because UXO failed to detonate initially, doesn’t mean it is safe.</a:t>
            </a:r>
          </a:p>
          <a:p>
            <a:endParaRPr lang="en-AU" sz="24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r>
              <a:rPr lang="en-AU" sz="2400" dirty="0">
                <a:solidFill>
                  <a:srgbClr val="000000"/>
                </a:solidFill>
                <a:latin typeface="Arial" panose="020B0604020202020204" pitchFamily="34" charset="0"/>
                <a:ea typeface="MS Mincho" panose="02020609040205080304" pitchFamily="49" charset="-128"/>
                <a:cs typeface="Arial" panose="020B0604020202020204" pitchFamily="34" charset="0"/>
              </a:rPr>
              <a:t>Touching an old bomb, bullet or hand grenade can cause it to explode.</a:t>
            </a:r>
          </a:p>
          <a:p>
            <a:endParaRPr lang="en-AU" sz="24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r>
              <a:rPr lang="en-AU" sz="2400" dirty="0">
                <a:solidFill>
                  <a:srgbClr val="000000"/>
                </a:solidFill>
                <a:latin typeface="Arial" panose="020B0604020202020204" pitchFamily="34" charset="0"/>
                <a:ea typeface="MS Mincho" panose="02020609040205080304" pitchFamily="49" charset="-128"/>
                <a:cs typeface="Arial" panose="020B0604020202020204" pitchFamily="34" charset="0"/>
              </a:rPr>
              <a:t>Military souvenirs and keepsakes can also be dangerous UXO.</a:t>
            </a:r>
          </a:p>
          <a:p>
            <a:pPr marL="0" indent="0">
              <a:buNone/>
            </a:pPr>
            <a:endParaRPr lang="en-AU" dirty="0">
              <a:solidFill>
                <a:srgbClr val="000000"/>
              </a:solidFill>
              <a:latin typeface="Calibri" panose="020F050202020403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31713604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white surface&#10;&#10;Description automatically generated with low confidence">
            <a:extLst>
              <a:ext uri="{FF2B5EF4-FFF2-40B4-BE49-F238E27FC236}">
                <a16:creationId xmlns:a16="http://schemas.microsoft.com/office/drawing/2014/main" id="{F28631EC-2706-4BD4-8453-DFACA92278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A968A25-3BBF-4670-986F-8F4394495897}"/>
              </a:ext>
            </a:extLst>
          </p:cNvPr>
          <p:cNvSpPr>
            <a:spLocks noGrp="1"/>
          </p:cNvSpPr>
          <p:nvPr>
            <p:ph type="title"/>
          </p:nvPr>
        </p:nvSpPr>
        <p:spPr/>
        <p:txBody>
          <a:bodyPr>
            <a:normAutofit/>
          </a:bodyPr>
          <a:lstStyle/>
          <a:p>
            <a:r>
              <a:rPr lang="en-AU" sz="3200" b="1" dirty="0">
                <a:latin typeface="Arial" panose="020B0604020202020204" pitchFamily="34" charset="0"/>
                <a:cs typeface="Arial" panose="020B0604020202020204" pitchFamily="34" charset="0"/>
              </a:rPr>
              <a:t>Why we need to know about UXO?</a:t>
            </a:r>
          </a:p>
        </p:txBody>
      </p:sp>
      <p:sp>
        <p:nvSpPr>
          <p:cNvPr id="3" name="Content Placeholder 2">
            <a:extLst>
              <a:ext uri="{FF2B5EF4-FFF2-40B4-BE49-F238E27FC236}">
                <a16:creationId xmlns:a16="http://schemas.microsoft.com/office/drawing/2014/main" id="{1200286E-D002-4080-89B0-DB5D341FEBAC}"/>
              </a:ext>
            </a:extLst>
          </p:cNvPr>
          <p:cNvSpPr>
            <a:spLocks noGrp="1"/>
          </p:cNvSpPr>
          <p:nvPr>
            <p:ph idx="1"/>
          </p:nvPr>
        </p:nvSpPr>
        <p:spPr>
          <a:xfrm>
            <a:off x="838200" y="1825625"/>
            <a:ext cx="8975271" cy="3383189"/>
          </a:xfrm>
        </p:spPr>
        <p:txBody>
          <a:bodyPr>
            <a:normAutofit/>
          </a:bodyPr>
          <a:lstStyle/>
          <a:p>
            <a:r>
              <a:rPr lang="en-AU" sz="2400" dirty="0">
                <a:latin typeface="Arial" panose="020B0604020202020204" pitchFamily="34" charset="0"/>
                <a:cs typeface="Arial" panose="020B0604020202020204" pitchFamily="34" charset="0"/>
              </a:rPr>
              <a:t>Australians love being outdoors!</a:t>
            </a:r>
          </a:p>
          <a:p>
            <a:endParaRPr lang="en-AU" sz="2400" dirty="0">
              <a:latin typeface="Arial" panose="020B0604020202020204" pitchFamily="34" charset="0"/>
              <a:cs typeface="Arial" panose="020B0604020202020204" pitchFamily="34" charset="0"/>
            </a:endParaRPr>
          </a:p>
          <a:p>
            <a:r>
              <a:rPr lang="en-AU" sz="2400" dirty="0">
                <a:latin typeface="Arial" panose="020B0604020202020204" pitchFamily="34" charset="0"/>
                <a:cs typeface="Arial" panose="020B0604020202020204" pitchFamily="34" charset="0"/>
              </a:rPr>
              <a:t>School-aged children, teachers and parents are among those most likely to find UXO.</a:t>
            </a:r>
          </a:p>
          <a:p>
            <a:endParaRPr lang="en-AU" sz="2400" dirty="0">
              <a:latin typeface="Arial" panose="020B0604020202020204" pitchFamily="34" charset="0"/>
              <a:cs typeface="Arial" panose="020B0604020202020204" pitchFamily="34" charset="0"/>
            </a:endParaRPr>
          </a:p>
          <a:p>
            <a:r>
              <a:rPr lang="en-AU" sz="2400" dirty="0">
                <a:latin typeface="Arial" panose="020B0604020202020204" pitchFamily="34" charset="0"/>
                <a:cs typeface="Arial" panose="020B0604020202020204" pitchFamily="34" charset="0"/>
              </a:rPr>
              <a:t>As towns and cities grow, new building works increase the likelihood that UXO may be discovered.</a:t>
            </a:r>
          </a:p>
        </p:txBody>
      </p:sp>
      <p:pic>
        <p:nvPicPr>
          <p:cNvPr id="7" name="Picture 6">
            <a:extLst>
              <a:ext uri="{FF2B5EF4-FFF2-40B4-BE49-F238E27FC236}">
                <a16:creationId xmlns:a16="http://schemas.microsoft.com/office/drawing/2014/main" id="{0F1771BA-D83A-4926-95EF-79CF970E06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14223" y="6004340"/>
            <a:ext cx="5401067" cy="804674"/>
          </a:xfrm>
          <a:prstGeom prst="rect">
            <a:avLst/>
          </a:prstGeom>
        </p:spPr>
      </p:pic>
    </p:spTree>
    <p:extLst>
      <p:ext uri="{BB962C8B-B14F-4D97-AF65-F5344CB8AC3E}">
        <p14:creationId xmlns:p14="http://schemas.microsoft.com/office/powerpoint/2010/main" val="39764850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white surface&#10;&#10;Description automatically generated with low confidence">
            <a:extLst>
              <a:ext uri="{FF2B5EF4-FFF2-40B4-BE49-F238E27FC236}">
                <a16:creationId xmlns:a16="http://schemas.microsoft.com/office/drawing/2014/main" id="{F28631EC-2706-4BD4-8453-DFACA92278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A968A25-3BBF-4670-986F-8F4394495897}"/>
              </a:ext>
            </a:extLst>
          </p:cNvPr>
          <p:cNvSpPr>
            <a:spLocks noGrp="1"/>
          </p:cNvSpPr>
          <p:nvPr>
            <p:ph type="title"/>
          </p:nvPr>
        </p:nvSpPr>
        <p:spPr/>
        <p:txBody>
          <a:bodyPr>
            <a:normAutofit/>
          </a:bodyPr>
          <a:lstStyle/>
          <a:p>
            <a:r>
              <a:rPr lang="en-AU" sz="3200" b="1" dirty="0">
                <a:latin typeface="Arial" panose="020B0604020202020204" pitchFamily="34" charset="0"/>
                <a:cs typeface="Arial" panose="020B0604020202020204" pitchFamily="34" charset="0"/>
              </a:rPr>
              <a:t>How to identify UXO</a:t>
            </a:r>
          </a:p>
        </p:txBody>
      </p:sp>
      <p:sp>
        <p:nvSpPr>
          <p:cNvPr id="3" name="Content Placeholder 2">
            <a:extLst>
              <a:ext uri="{FF2B5EF4-FFF2-40B4-BE49-F238E27FC236}">
                <a16:creationId xmlns:a16="http://schemas.microsoft.com/office/drawing/2014/main" id="{1200286E-D002-4080-89B0-DB5D341FEBAC}"/>
              </a:ext>
            </a:extLst>
          </p:cNvPr>
          <p:cNvSpPr>
            <a:spLocks noGrp="1"/>
          </p:cNvSpPr>
          <p:nvPr>
            <p:ph idx="1"/>
          </p:nvPr>
        </p:nvSpPr>
        <p:spPr>
          <a:xfrm>
            <a:off x="838200" y="1825625"/>
            <a:ext cx="8975271" cy="4351338"/>
          </a:xfrm>
        </p:spPr>
        <p:txBody>
          <a:bodyPr>
            <a:normAutofit/>
          </a:bodyPr>
          <a:lstStyle/>
          <a:p>
            <a:r>
              <a:rPr lang="en-AU" sz="2400" dirty="0">
                <a:latin typeface="Arial" panose="020B0604020202020204" pitchFamily="34" charset="0"/>
                <a:cs typeface="Arial" panose="020B0604020202020204" pitchFamily="34" charset="0"/>
              </a:rPr>
              <a:t>UXO can be many shapes and sizes.</a:t>
            </a:r>
          </a:p>
          <a:p>
            <a:pPr marL="0" indent="0">
              <a:buNone/>
            </a:pPr>
            <a:endParaRPr lang="en-AU" sz="2400" dirty="0">
              <a:latin typeface="Arial" panose="020B0604020202020204" pitchFamily="34" charset="0"/>
              <a:cs typeface="Arial" panose="020B0604020202020204" pitchFamily="34" charset="0"/>
            </a:endParaRPr>
          </a:p>
          <a:p>
            <a:r>
              <a:rPr lang="en-AU" sz="2400" dirty="0">
                <a:latin typeface="Arial" panose="020B0604020202020204" pitchFamily="34" charset="0"/>
                <a:cs typeface="Arial" panose="020B0604020202020204" pitchFamily="34" charset="0"/>
              </a:rPr>
              <a:t>Lying on the ground, buried in soil, or hidden under leaves.</a:t>
            </a:r>
          </a:p>
          <a:p>
            <a:pPr marL="0" indent="0">
              <a:buNone/>
            </a:pPr>
            <a:endParaRPr lang="en-AU" sz="2400" dirty="0">
              <a:latin typeface="Arial" panose="020B0604020202020204" pitchFamily="34" charset="0"/>
              <a:cs typeface="Arial" panose="020B0604020202020204" pitchFamily="34" charset="0"/>
            </a:endParaRPr>
          </a:p>
          <a:p>
            <a:r>
              <a:rPr lang="en-AU" sz="2400" dirty="0">
                <a:latin typeface="Arial" panose="020B0604020202020204" pitchFamily="34" charset="0"/>
                <a:cs typeface="Arial" panose="020B0604020202020204" pitchFamily="34" charset="0"/>
              </a:rPr>
              <a:t>UXO may not be obvious – it could look like something else that is not dangerous.</a:t>
            </a:r>
          </a:p>
          <a:p>
            <a:pPr marL="0" indent="0">
              <a:buNone/>
            </a:pPr>
            <a:endParaRPr lang="en-AU" sz="2400" dirty="0">
              <a:latin typeface="Arial" panose="020B0604020202020204" pitchFamily="34" charset="0"/>
              <a:cs typeface="Arial" panose="020B0604020202020204" pitchFamily="34" charset="0"/>
            </a:endParaRPr>
          </a:p>
          <a:p>
            <a:r>
              <a:rPr lang="en-AU" sz="2400" dirty="0">
                <a:latin typeface="Arial" panose="020B0604020202020204" pitchFamily="34" charset="0"/>
                <a:cs typeface="Arial" panose="020B0604020202020204" pitchFamily="34" charset="0"/>
              </a:rPr>
              <a:t>Never touch unusual objects.</a:t>
            </a:r>
          </a:p>
        </p:txBody>
      </p:sp>
      <p:pic>
        <p:nvPicPr>
          <p:cNvPr id="7" name="Picture 6">
            <a:extLst>
              <a:ext uri="{FF2B5EF4-FFF2-40B4-BE49-F238E27FC236}">
                <a16:creationId xmlns:a16="http://schemas.microsoft.com/office/drawing/2014/main" id="{0F1771BA-D83A-4926-95EF-79CF970E06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14223" y="6004340"/>
            <a:ext cx="5401067" cy="804674"/>
          </a:xfrm>
          <a:prstGeom prst="rect">
            <a:avLst/>
          </a:prstGeom>
        </p:spPr>
      </p:pic>
    </p:spTree>
    <p:extLst>
      <p:ext uri="{BB962C8B-B14F-4D97-AF65-F5344CB8AC3E}">
        <p14:creationId xmlns:p14="http://schemas.microsoft.com/office/powerpoint/2010/main" val="685678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ground, floor&#10;&#10;Description automatically generated">
            <a:extLst>
              <a:ext uri="{FF2B5EF4-FFF2-40B4-BE49-F238E27FC236}">
                <a16:creationId xmlns:a16="http://schemas.microsoft.com/office/drawing/2014/main" id="{6C7DB412-D47F-4540-BE78-23A4809957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78093E5-0D84-4731-A8CD-A7E42E968E44}"/>
              </a:ext>
            </a:extLst>
          </p:cNvPr>
          <p:cNvSpPr>
            <a:spLocks noGrp="1"/>
          </p:cNvSpPr>
          <p:nvPr>
            <p:ph type="title"/>
          </p:nvPr>
        </p:nvSpPr>
        <p:spPr>
          <a:xfrm>
            <a:off x="8098971" y="2982912"/>
            <a:ext cx="2988128" cy="1512661"/>
          </a:xfrm>
        </p:spPr>
        <p:txBody>
          <a:bodyPr>
            <a:normAutofit/>
          </a:bodyPr>
          <a:lstStyle/>
          <a:p>
            <a:r>
              <a:rPr lang="en-AU" sz="3200" dirty="0">
                <a:solidFill>
                  <a:schemeClr val="bg1"/>
                </a:solidFill>
                <a:latin typeface="Arial" panose="020B0604020202020204" pitchFamily="34" charset="0"/>
                <a:cs typeface="Arial" panose="020B0604020202020204" pitchFamily="34" charset="0"/>
              </a:rPr>
              <a:t>UXO HISTORY</a:t>
            </a:r>
            <a:br>
              <a:rPr lang="en-AU" sz="3200" dirty="0">
                <a:solidFill>
                  <a:schemeClr val="bg1"/>
                </a:solidFill>
                <a:latin typeface="Arial" panose="020B0604020202020204" pitchFamily="34" charset="0"/>
                <a:cs typeface="Arial" panose="020B0604020202020204" pitchFamily="34" charset="0"/>
              </a:rPr>
            </a:br>
            <a:endParaRPr lang="en-AU" sz="3200" dirty="0">
              <a:solidFill>
                <a:schemeClr val="bg1"/>
              </a:solidFill>
              <a:latin typeface="Arial" panose="020B0604020202020204" pitchFamily="34" charset="0"/>
              <a:cs typeface="Arial" panose="020B0604020202020204" pitchFamily="34" charset="0"/>
            </a:endParaRPr>
          </a:p>
        </p:txBody>
      </p:sp>
      <p:pic>
        <p:nvPicPr>
          <p:cNvPr id="9" name="Picture 8" descr="Text&#10;&#10;Description automatically generated">
            <a:extLst>
              <a:ext uri="{FF2B5EF4-FFF2-40B4-BE49-F238E27FC236}">
                <a16:creationId xmlns:a16="http://schemas.microsoft.com/office/drawing/2014/main" id="{759FB84A-B3CA-45FA-A1E7-BB1DD03947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7043" y="5720392"/>
            <a:ext cx="2090056" cy="745546"/>
          </a:xfrm>
          <a:prstGeom prst="rect">
            <a:avLst/>
          </a:prstGeom>
        </p:spPr>
      </p:pic>
    </p:spTree>
    <p:extLst>
      <p:ext uri="{BB962C8B-B14F-4D97-AF65-F5344CB8AC3E}">
        <p14:creationId xmlns:p14="http://schemas.microsoft.com/office/powerpoint/2010/main" val="20386293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white surface&#10;&#10;Description automatically generated with low confidence">
            <a:extLst>
              <a:ext uri="{FF2B5EF4-FFF2-40B4-BE49-F238E27FC236}">
                <a16:creationId xmlns:a16="http://schemas.microsoft.com/office/drawing/2014/main" id="{F28631EC-2706-4BD4-8453-DFACA92278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A968A25-3BBF-4670-986F-8F4394495897}"/>
              </a:ext>
            </a:extLst>
          </p:cNvPr>
          <p:cNvSpPr>
            <a:spLocks noGrp="1"/>
          </p:cNvSpPr>
          <p:nvPr>
            <p:ph type="title"/>
          </p:nvPr>
        </p:nvSpPr>
        <p:spPr/>
        <p:txBody>
          <a:bodyPr>
            <a:normAutofit/>
          </a:bodyPr>
          <a:lstStyle/>
          <a:p>
            <a:r>
              <a:rPr lang="en-AU" sz="3200" b="1" dirty="0">
                <a:latin typeface="Arial" panose="020B0604020202020204" pitchFamily="34" charset="0"/>
                <a:cs typeface="Arial" panose="020B0604020202020204" pitchFamily="34" charset="0"/>
              </a:rPr>
              <a:t>UXO history – how did it get there?</a:t>
            </a:r>
          </a:p>
        </p:txBody>
      </p:sp>
      <p:sp>
        <p:nvSpPr>
          <p:cNvPr id="3" name="Content Placeholder 2">
            <a:extLst>
              <a:ext uri="{FF2B5EF4-FFF2-40B4-BE49-F238E27FC236}">
                <a16:creationId xmlns:a16="http://schemas.microsoft.com/office/drawing/2014/main" id="{1200286E-D002-4080-89B0-DB5D341FEBAC}"/>
              </a:ext>
            </a:extLst>
          </p:cNvPr>
          <p:cNvSpPr>
            <a:spLocks noGrp="1"/>
          </p:cNvSpPr>
          <p:nvPr>
            <p:ph idx="1"/>
          </p:nvPr>
        </p:nvSpPr>
        <p:spPr>
          <a:xfrm>
            <a:off x="838200" y="1825625"/>
            <a:ext cx="8975271" cy="4351338"/>
          </a:xfrm>
        </p:spPr>
        <p:txBody>
          <a:bodyPr>
            <a:normAutofit/>
          </a:bodyPr>
          <a:lstStyle/>
          <a:p>
            <a:r>
              <a:rPr lang="en-AU" sz="2400" dirty="0">
                <a:latin typeface="Arial" panose="020B0604020202020204" pitchFamily="34" charset="0"/>
                <a:ea typeface="MS Mincho" panose="02020609040205080304" pitchFamily="49" charset="-128"/>
                <a:cs typeface="Arial" panose="020B0604020202020204" pitchFamily="34" charset="0"/>
              </a:rPr>
              <a:t>Mostly from m</a:t>
            </a:r>
            <a:r>
              <a:rPr lang="en-AU" sz="2400" dirty="0">
                <a:effectLst/>
                <a:latin typeface="Arial" panose="020B0604020202020204" pitchFamily="34" charset="0"/>
                <a:ea typeface="MS Mincho" panose="02020609040205080304" pitchFamily="49" charset="-128"/>
                <a:cs typeface="Arial" panose="020B0604020202020204" pitchFamily="34" charset="0"/>
              </a:rPr>
              <a:t>ilitary training activities.</a:t>
            </a:r>
          </a:p>
          <a:p>
            <a:endParaRPr lang="en-AU" sz="2400" dirty="0">
              <a:effectLst/>
              <a:latin typeface="Arial" panose="020B0604020202020204" pitchFamily="34" charset="0"/>
              <a:ea typeface="MS Mincho" panose="02020609040205080304" pitchFamily="49" charset="-128"/>
              <a:cs typeface="Arial" panose="020B0604020202020204" pitchFamily="34" charset="0"/>
            </a:endParaRPr>
          </a:p>
          <a:p>
            <a:r>
              <a:rPr lang="en-AU" sz="2400" dirty="0">
                <a:latin typeface="Arial" panose="020B0604020202020204" pitchFamily="34" charset="0"/>
                <a:ea typeface="MS Mincho" panose="02020609040205080304" pitchFamily="49" charset="-128"/>
                <a:cs typeface="Arial" panose="020B0604020202020204" pitchFamily="34" charset="0"/>
              </a:rPr>
              <a:t>Lots of practice!</a:t>
            </a:r>
            <a:endParaRPr lang="en-AU" sz="2400" dirty="0">
              <a:latin typeface="Arial" panose="020B0604020202020204" pitchFamily="34" charset="0"/>
              <a:cs typeface="Arial" panose="020B0604020202020204" pitchFamily="34" charset="0"/>
            </a:endParaRPr>
          </a:p>
          <a:p>
            <a:endParaRPr lang="en-AU" sz="2400" dirty="0">
              <a:latin typeface="Arial" panose="020B0604020202020204" pitchFamily="34" charset="0"/>
              <a:cs typeface="Arial" panose="020B0604020202020204" pitchFamily="34" charset="0"/>
            </a:endParaRPr>
          </a:p>
          <a:p>
            <a:r>
              <a:rPr lang="en-AU" sz="2400" dirty="0">
                <a:latin typeface="Arial" panose="020B0604020202020204" pitchFamily="34" charset="0"/>
                <a:cs typeface="Arial" panose="020B0604020202020204" pitchFamily="34" charset="0"/>
              </a:rPr>
              <a:t>Especially during World War II, 1939 – 1945.</a:t>
            </a:r>
          </a:p>
        </p:txBody>
      </p:sp>
      <p:pic>
        <p:nvPicPr>
          <p:cNvPr id="7" name="Picture 6">
            <a:extLst>
              <a:ext uri="{FF2B5EF4-FFF2-40B4-BE49-F238E27FC236}">
                <a16:creationId xmlns:a16="http://schemas.microsoft.com/office/drawing/2014/main" id="{0F1771BA-D83A-4926-95EF-79CF970E06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14223" y="6004340"/>
            <a:ext cx="5401067" cy="804674"/>
          </a:xfrm>
          <a:prstGeom prst="rect">
            <a:avLst/>
          </a:prstGeom>
        </p:spPr>
      </p:pic>
    </p:spTree>
    <p:extLst>
      <p:ext uri="{BB962C8B-B14F-4D97-AF65-F5344CB8AC3E}">
        <p14:creationId xmlns:p14="http://schemas.microsoft.com/office/powerpoint/2010/main" val="2970997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TotalTime>
  <Words>2006</Words>
  <Application>Microsoft Office PowerPoint</Application>
  <PresentationFormat>Widescreen</PresentationFormat>
  <Paragraphs>203</Paragraphs>
  <Slides>16</Slides>
  <Notes>16</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Arial</vt:lpstr>
      <vt:lpstr>Calibri</vt:lpstr>
      <vt:lpstr>Calibri Light</vt:lpstr>
      <vt:lpstr>MS Mincho</vt:lpstr>
      <vt:lpstr>Poppins</vt:lpstr>
      <vt:lpstr>Poppins Medium</vt:lpstr>
      <vt:lpstr>Symbol</vt:lpstr>
      <vt:lpstr>Times New Roman</vt:lpstr>
      <vt:lpstr>Office Theme</vt:lpstr>
      <vt:lpstr>UneXploded Ordnance (UXO)  Awareness and Safety </vt:lpstr>
      <vt:lpstr>What is UneXploded Ordnance (UXO)?</vt:lpstr>
      <vt:lpstr>What is UneXploded Ordnance (UXO)?</vt:lpstr>
      <vt:lpstr>What is Unexploded (UXO)?</vt:lpstr>
      <vt:lpstr>Why is UXO so dangerous?</vt:lpstr>
      <vt:lpstr>Why we need to know about UXO?</vt:lpstr>
      <vt:lpstr>How to identify UXO</vt:lpstr>
      <vt:lpstr>UXO HISTORY </vt:lpstr>
      <vt:lpstr>UXO history – how did it get there?</vt:lpstr>
      <vt:lpstr>Where is it found?</vt:lpstr>
      <vt:lpstr>UXO can be found anywhere</vt:lpstr>
      <vt:lpstr>HOW TO AVOID DANGER </vt:lpstr>
      <vt:lpstr>What is being done about UXO now?</vt:lpstr>
      <vt:lpstr>What should we do if we see something?</vt:lpstr>
      <vt:lpstr>Unexploded Ordnance Video</vt:lpstr>
      <vt:lpstr>For more information visit www.defence.gov.au/uxo </vt:lpstr>
    </vt:vector>
  </TitlesOfParts>
  <Company>Defence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UneXploded Ordnance (UXO)  Awareness and Safety</dc:title>
  <dc:creator>McGowan, Marc MR 1</dc:creator>
  <cp:lastModifiedBy>Clark, Jack MR</cp:lastModifiedBy>
  <cp:revision>5</cp:revision>
  <dcterms:created xsi:type="dcterms:W3CDTF">2021-04-14T03:07:55Z</dcterms:created>
  <dcterms:modified xsi:type="dcterms:W3CDTF">2022-04-01T04:03:46Z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hecked by">
    <vt:lpwstr>32123</vt:lpwstr>
  </property>
  <property fmtid="{D5CDD505-2E9C-101B-9397-08002B2CF9AE}" pid="3" name="Objective-Id">
    <vt:lpwstr>BS19229577</vt:lpwstr>
  </property>
  <property fmtid="{D5CDD505-2E9C-101B-9397-08002B2CF9AE}" pid="4" name="Objective-Title">
    <vt:lpwstr>School Presentation as at 14 Apr 21</vt:lpwstr>
  </property>
  <property fmtid="{D5CDD505-2E9C-101B-9397-08002B2CF9AE}" pid="5" name="Objective-Comment">
    <vt:lpwstr/>
  </property>
  <property fmtid="{D5CDD505-2E9C-101B-9397-08002B2CF9AE}" pid="6" name="Objective-CreationStamp">
    <vt:filetime>2021-04-14T02:34:25Z</vt:filetime>
  </property>
  <property fmtid="{D5CDD505-2E9C-101B-9397-08002B2CF9AE}" pid="7" name="Objective-IsApproved">
    <vt:bool>false</vt:bool>
  </property>
  <property fmtid="{D5CDD505-2E9C-101B-9397-08002B2CF9AE}" pid="8" name="Objective-IsPublished">
    <vt:bool>true</vt:bool>
  </property>
  <property fmtid="{D5CDD505-2E9C-101B-9397-08002B2CF9AE}" pid="9" name="Objective-DatePublished">
    <vt:filetime>2021-04-14T02:40:01Z</vt:filetime>
  </property>
  <property fmtid="{D5CDD505-2E9C-101B-9397-08002B2CF9AE}" pid="10" name="Objective-ModificationStamp">
    <vt:filetime>2021-04-14T02:40:01Z</vt:filetime>
  </property>
  <property fmtid="{D5CDD505-2E9C-101B-9397-08002B2CF9AE}" pid="11" name="Objective-Owner">
    <vt:lpwstr>McGowan, Marc MR 1</vt:lpwstr>
  </property>
  <property fmtid="{D5CDD505-2E9C-101B-9397-08002B2CF9AE}" pid="12" name="Objective-Path">
    <vt:lpwstr>Objective Global Folder - PROD:Defence Business Units:Associate Secretary Group:Estate and Infrastructure Group:Infrastructure Division:ID : Infrastructure Division:07 Business Management:03. Environment &amp; Engineering:18. Contamination Assessment Remediat</vt:lpwstr>
  </property>
  <property fmtid="{D5CDD505-2E9C-101B-9397-08002B2CF9AE}" pid="13" name="Objective-Parent">
    <vt:lpwstr>2. UXO Awareness Materials</vt:lpwstr>
  </property>
  <property fmtid="{D5CDD505-2E9C-101B-9397-08002B2CF9AE}" pid="14" name="Objective-State">
    <vt:lpwstr>Published</vt:lpwstr>
  </property>
  <property fmtid="{D5CDD505-2E9C-101B-9397-08002B2CF9AE}" pid="15" name="Objective-Version">
    <vt:lpwstr>2.0</vt:lpwstr>
  </property>
  <property fmtid="{D5CDD505-2E9C-101B-9397-08002B2CF9AE}" pid="16" name="Objective-VersionNumber">
    <vt:i4>2</vt:i4>
  </property>
  <property fmtid="{D5CDD505-2E9C-101B-9397-08002B2CF9AE}" pid="17" name="Objective-VersionComment">
    <vt:lpwstr/>
  </property>
  <property fmtid="{D5CDD505-2E9C-101B-9397-08002B2CF9AE}" pid="18" name="Objective-FileNumber">
    <vt:lpwstr>2019/1018056</vt:lpwstr>
  </property>
  <property fmtid="{D5CDD505-2E9C-101B-9397-08002B2CF9AE}" pid="19" name="Objective-Classification">
    <vt:lpwstr>[Inherited - Unclassified]</vt:lpwstr>
  </property>
  <property fmtid="{D5CDD505-2E9C-101B-9397-08002B2CF9AE}" pid="20" name="Objective-Caveats">
    <vt:lpwstr/>
  </property>
  <property fmtid="{D5CDD505-2E9C-101B-9397-08002B2CF9AE}" pid="21" name="Objective-Document Type [system]">
    <vt:lpwstr/>
  </property>
</Properties>
</file>